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 id="2147483686" r:id="rId3"/>
    <p:sldMasterId id="2147483704" r:id="rId4"/>
    <p:sldMasterId id="2147483722" r:id="rId5"/>
  </p:sldMasterIdLst>
  <p:notesMasterIdLst>
    <p:notesMasterId r:id="rId83"/>
  </p:notesMasterIdLst>
  <p:sldIdLst>
    <p:sldId id="256" r:id="rId6"/>
    <p:sldId id="311" r:id="rId7"/>
    <p:sldId id="407" r:id="rId8"/>
    <p:sldId id="312" r:id="rId9"/>
    <p:sldId id="372" r:id="rId10"/>
    <p:sldId id="308" r:id="rId11"/>
    <p:sldId id="309" r:id="rId12"/>
    <p:sldId id="324" r:id="rId13"/>
    <p:sldId id="325" r:id="rId14"/>
    <p:sldId id="322" r:id="rId15"/>
    <p:sldId id="357" r:id="rId16"/>
    <p:sldId id="359" r:id="rId17"/>
    <p:sldId id="373" r:id="rId18"/>
    <p:sldId id="358" r:id="rId19"/>
    <p:sldId id="356" r:id="rId20"/>
    <p:sldId id="376" r:id="rId21"/>
    <p:sldId id="374" r:id="rId22"/>
    <p:sldId id="375" r:id="rId23"/>
    <p:sldId id="387" r:id="rId24"/>
    <p:sldId id="367" r:id="rId25"/>
    <p:sldId id="377" r:id="rId26"/>
    <p:sldId id="378" r:id="rId27"/>
    <p:sldId id="379" r:id="rId28"/>
    <p:sldId id="380" r:id="rId29"/>
    <p:sldId id="381" r:id="rId30"/>
    <p:sldId id="382" r:id="rId31"/>
    <p:sldId id="383" r:id="rId32"/>
    <p:sldId id="368" r:id="rId33"/>
    <p:sldId id="337" r:id="rId34"/>
    <p:sldId id="347" r:id="rId35"/>
    <p:sldId id="343" r:id="rId36"/>
    <p:sldId id="384" r:id="rId37"/>
    <p:sldId id="338" r:id="rId38"/>
    <p:sldId id="339" r:id="rId39"/>
    <p:sldId id="351" r:id="rId40"/>
    <p:sldId id="341" r:id="rId41"/>
    <p:sldId id="352" r:id="rId42"/>
    <p:sldId id="353" r:id="rId43"/>
    <p:sldId id="342" r:id="rId44"/>
    <p:sldId id="344" r:id="rId45"/>
    <p:sldId id="348" r:id="rId46"/>
    <p:sldId id="386" r:id="rId47"/>
    <p:sldId id="388" r:id="rId48"/>
    <p:sldId id="321" r:id="rId49"/>
    <p:sldId id="350" r:id="rId50"/>
    <p:sldId id="345" r:id="rId51"/>
    <p:sldId id="389" r:id="rId52"/>
    <p:sldId id="318" r:id="rId53"/>
    <p:sldId id="385" r:id="rId54"/>
    <p:sldId id="319" r:id="rId55"/>
    <p:sldId id="329" r:id="rId56"/>
    <p:sldId id="330" r:id="rId57"/>
    <p:sldId id="334" r:id="rId58"/>
    <p:sldId id="369" r:id="rId59"/>
    <p:sldId id="370" r:id="rId60"/>
    <p:sldId id="371" r:id="rId61"/>
    <p:sldId id="332" r:id="rId62"/>
    <p:sldId id="394" r:id="rId63"/>
    <p:sldId id="395" r:id="rId64"/>
    <p:sldId id="397" r:id="rId65"/>
    <p:sldId id="398" r:id="rId66"/>
    <p:sldId id="396" r:id="rId67"/>
    <p:sldId id="399" r:id="rId68"/>
    <p:sldId id="401" r:id="rId69"/>
    <p:sldId id="402" r:id="rId70"/>
    <p:sldId id="403" r:id="rId71"/>
    <p:sldId id="404" r:id="rId72"/>
    <p:sldId id="405" r:id="rId73"/>
    <p:sldId id="390" r:id="rId74"/>
    <p:sldId id="391" r:id="rId75"/>
    <p:sldId id="349" r:id="rId76"/>
    <p:sldId id="354" r:id="rId77"/>
    <p:sldId id="406" r:id="rId78"/>
    <p:sldId id="408" r:id="rId79"/>
    <p:sldId id="409" r:id="rId80"/>
    <p:sldId id="410" r:id="rId81"/>
    <p:sldId id="282"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1469" autoAdjust="0"/>
  </p:normalViewPr>
  <p:slideViewPr>
    <p:cSldViewPr snapToGrid="0">
      <p:cViewPr varScale="1">
        <p:scale>
          <a:sx n="49" d="100"/>
          <a:sy n="49" d="100"/>
        </p:scale>
        <p:origin x="1578" y="4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B6C83C-6BB0-4FFF-B6BA-58D09253B0A3}" type="datetimeFigureOut">
              <a:rPr lang="en-US" smtClean="0"/>
              <a:t>3/3/2014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D63C3B-75A2-40ED-A042-B8830E1B0A03}" type="slidenum">
              <a:rPr lang="en-US" smtClean="0"/>
              <a:t>‹#›</a:t>
            </a:fld>
            <a:endParaRPr lang="en-US"/>
          </a:p>
        </p:txBody>
      </p:sp>
    </p:spTree>
    <p:extLst>
      <p:ext uri="{BB962C8B-B14F-4D97-AF65-F5344CB8AC3E}">
        <p14:creationId xmlns:p14="http://schemas.microsoft.com/office/powerpoint/2010/main" val="2074960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"Getting </a:t>
            </a:r>
            <a:r>
              <a:rPr lang="en-US" sz="1200" b="0" i="0" kern="1200" dirty="0" err="1" smtClean="0">
                <a:solidFill>
                  <a:schemeClr val="tx1"/>
                </a:solidFill>
                <a:effectLst/>
                <a:latin typeface="+mn-lt"/>
                <a:ea typeface="+mn-ea"/>
                <a:cs typeface="+mn-cs"/>
              </a:rPr>
              <a:t>Customered</a:t>
            </a:r>
            <a:r>
              <a:rPr lang="en-US" sz="1200" b="0" i="0" kern="1200" dirty="0" smtClean="0">
                <a:solidFill>
                  <a:schemeClr val="tx1"/>
                </a:solidFill>
                <a:effectLst/>
                <a:latin typeface="+mn-lt"/>
                <a:ea typeface="+mn-ea"/>
                <a:cs typeface="+mn-cs"/>
              </a:rPr>
              <a:t>: Improving Your Social Media Conversion Rate"</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Description:</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It's great to be liked, friended and followed. It's also great to be </a:t>
            </a:r>
            <a:r>
              <a:rPr lang="en-US" sz="1200" b="0" i="1" kern="1200" dirty="0" err="1" smtClean="0">
                <a:solidFill>
                  <a:schemeClr val="tx1"/>
                </a:solidFill>
                <a:effectLst/>
                <a:latin typeface="+mn-lt"/>
                <a:ea typeface="+mn-ea"/>
                <a:cs typeface="+mn-cs"/>
              </a:rPr>
              <a:t>customered</a:t>
            </a:r>
            <a:r>
              <a:rPr lang="en-US" sz="1200" b="0" i="0" kern="1200" dirty="0" smtClean="0">
                <a:solidFill>
                  <a:schemeClr val="tx1"/>
                </a:solidFill>
                <a:effectLst/>
                <a:latin typeface="+mn-lt"/>
                <a:ea typeface="+mn-ea"/>
                <a:cs typeface="+mn-cs"/>
              </a:rPr>
              <a:t>, when someone actually buys from you. Lurking in your social networks are people who have the problem you solve, who need what you offer, who want to get what you've got. Getting these people to "customer" you is how social media becomes sustaining media. Brian Massey will show you how to get </a:t>
            </a:r>
            <a:r>
              <a:rPr lang="en-US" sz="1200" b="0" i="0" kern="1200" dirty="0" err="1" smtClean="0">
                <a:solidFill>
                  <a:schemeClr val="tx1"/>
                </a:solidFill>
                <a:effectLst/>
                <a:latin typeface="+mn-lt"/>
                <a:ea typeface="+mn-ea"/>
                <a:cs typeface="+mn-cs"/>
              </a:rPr>
              <a:t>customered</a:t>
            </a:r>
            <a:r>
              <a:rPr lang="en-US" sz="1200" b="0" i="0" kern="1200" dirty="0" smtClean="0">
                <a:solidFill>
                  <a:schemeClr val="tx1"/>
                </a:solidFill>
                <a:effectLst/>
                <a:latin typeface="+mn-lt"/>
                <a:ea typeface="+mn-ea"/>
                <a:cs typeface="+mn-cs"/>
              </a:rPr>
              <a:t> more often by your social network. You will learn:</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How to keep your social promises.</a:t>
            </a:r>
          </a:p>
          <a:p>
            <a:r>
              <a:rPr lang="en-US" sz="1200" b="0" i="0" kern="1200" dirty="0" smtClean="0">
                <a:solidFill>
                  <a:schemeClr val="tx1"/>
                </a:solidFill>
                <a:effectLst/>
                <a:latin typeface="+mn-lt"/>
                <a:ea typeface="+mn-ea"/>
                <a:cs typeface="+mn-cs"/>
              </a:rPr>
              <a:t>* How to charge and discharge your social batteries.</a:t>
            </a:r>
          </a:p>
          <a:p>
            <a:r>
              <a:rPr lang="en-US" sz="1200" b="0" i="0" kern="1200" dirty="0" smtClean="0">
                <a:solidFill>
                  <a:schemeClr val="tx1"/>
                </a:solidFill>
                <a:effectLst/>
                <a:latin typeface="+mn-lt"/>
                <a:ea typeface="+mn-ea"/>
                <a:cs typeface="+mn-cs"/>
              </a:rPr>
              <a:t>* Where to find the huge social network that you're ignoring.</a:t>
            </a:r>
          </a:p>
          <a:p>
            <a:r>
              <a:rPr lang="en-US" sz="1200" b="0" i="0" kern="1200" dirty="0" smtClean="0">
                <a:solidFill>
                  <a:schemeClr val="tx1"/>
                </a:solidFill>
                <a:effectLst/>
                <a:latin typeface="+mn-lt"/>
                <a:ea typeface="+mn-ea"/>
                <a:cs typeface="+mn-cs"/>
              </a:rPr>
              <a:t>* How to make effective social media landing pages.</a:t>
            </a:r>
          </a:p>
          <a:p>
            <a:endParaRPr lang="en-US" dirty="0"/>
          </a:p>
        </p:txBody>
      </p:sp>
      <p:sp>
        <p:nvSpPr>
          <p:cNvPr id="4" name="Slide Number Placeholder 3"/>
          <p:cNvSpPr>
            <a:spLocks noGrp="1"/>
          </p:cNvSpPr>
          <p:nvPr>
            <p:ph type="sldNum" sz="quarter" idx="10"/>
          </p:nvPr>
        </p:nvSpPr>
        <p:spPr/>
        <p:txBody>
          <a:bodyPr/>
          <a:lstStyle/>
          <a:p>
            <a:fld id="{5CD63C3B-75A2-40ED-A042-B8830E1B0A03}" type="slidenum">
              <a:rPr lang="en-US" smtClean="0"/>
              <a:t>1</a:t>
            </a:fld>
            <a:endParaRPr lang="en-US"/>
          </a:p>
        </p:txBody>
      </p:sp>
    </p:spTree>
    <p:extLst>
      <p:ext uri="{BB962C8B-B14F-4D97-AF65-F5344CB8AC3E}">
        <p14:creationId xmlns:p14="http://schemas.microsoft.com/office/powerpoint/2010/main" val="4293552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Advantage:</a:t>
            </a:r>
            <a:r>
              <a:rPr lang="en-US" baseline="0" dirty="0" smtClean="0"/>
              <a:t> If you have an </a:t>
            </a:r>
            <a:r>
              <a:rPr lang="en-US" baseline="0" dirty="0" err="1" smtClean="0"/>
              <a:t>autoresponder</a:t>
            </a:r>
            <a:endParaRPr lang="en-US" dirty="0"/>
          </a:p>
        </p:txBody>
      </p:sp>
      <p:sp>
        <p:nvSpPr>
          <p:cNvPr id="4" name="Slide Number Placeholder 3"/>
          <p:cNvSpPr>
            <a:spLocks noGrp="1"/>
          </p:cNvSpPr>
          <p:nvPr>
            <p:ph type="sldNum" sz="quarter" idx="10"/>
          </p:nvPr>
        </p:nvSpPr>
        <p:spPr/>
        <p:txBody>
          <a:bodyPr/>
          <a:lstStyle/>
          <a:p>
            <a:fld id="{5CD63C3B-75A2-40ED-A042-B8830E1B0A03}" type="slidenum">
              <a:rPr lang="en-US" smtClean="0"/>
              <a:t>37</a:t>
            </a:fld>
            <a:endParaRPr lang="en-US"/>
          </a:p>
        </p:txBody>
      </p:sp>
    </p:spTree>
    <p:extLst>
      <p:ext uri="{BB962C8B-B14F-4D97-AF65-F5344CB8AC3E}">
        <p14:creationId xmlns:p14="http://schemas.microsoft.com/office/powerpoint/2010/main" val="2856257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Advantage:</a:t>
            </a:r>
            <a:r>
              <a:rPr lang="en-US" baseline="0" dirty="0" smtClean="0"/>
              <a:t> If you have an </a:t>
            </a:r>
            <a:r>
              <a:rPr lang="en-US" baseline="0" dirty="0" err="1" smtClean="0"/>
              <a:t>autoresponder</a:t>
            </a:r>
            <a:endParaRPr lang="en-US" dirty="0"/>
          </a:p>
        </p:txBody>
      </p:sp>
      <p:sp>
        <p:nvSpPr>
          <p:cNvPr id="4" name="Slide Number Placeholder 3"/>
          <p:cNvSpPr>
            <a:spLocks noGrp="1"/>
          </p:cNvSpPr>
          <p:nvPr>
            <p:ph type="sldNum" sz="quarter" idx="10"/>
          </p:nvPr>
        </p:nvSpPr>
        <p:spPr/>
        <p:txBody>
          <a:bodyPr/>
          <a:lstStyle/>
          <a:p>
            <a:fld id="{5CD63C3B-75A2-40ED-A042-B8830E1B0A03}" type="slidenum">
              <a:rPr lang="en-US" smtClean="0"/>
              <a:t>39</a:t>
            </a:fld>
            <a:endParaRPr lang="en-US"/>
          </a:p>
        </p:txBody>
      </p:sp>
    </p:spTree>
    <p:extLst>
      <p:ext uri="{BB962C8B-B14F-4D97-AF65-F5344CB8AC3E}">
        <p14:creationId xmlns:p14="http://schemas.microsoft.com/office/powerpoint/2010/main" val="3070983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Advantage:</a:t>
            </a:r>
            <a:r>
              <a:rPr lang="en-US" baseline="0" dirty="0" smtClean="0"/>
              <a:t> If you have an </a:t>
            </a:r>
            <a:r>
              <a:rPr lang="en-US" baseline="0" dirty="0" err="1" smtClean="0"/>
              <a:t>autoresponder</a:t>
            </a:r>
            <a:endParaRPr lang="en-US" dirty="0"/>
          </a:p>
        </p:txBody>
      </p:sp>
      <p:sp>
        <p:nvSpPr>
          <p:cNvPr id="4" name="Slide Number Placeholder 3"/>
          <p:cNvSpPr>
            <a:spLocks noGrp="1"/>
          </p:cNvSpPr>
          <p:nvPr>
            <p:ph type="sldNum" sz="quarter" idx="10"/>
          </p:nvPr>
        </p:nvSpPr>
        <p:spPr/>
        <p:txBody>
          <a:bodyPr/>
          <a:lstStyle/>
          <a:p>
            <a:fld id="{5CD63C3B-75A2-40ED-A042-B8830E1B0A03}" type="slidenum">
              <a:rPr lang="en-US" smtClean="0"/>
              <a:t>41</a:t>
            </a:fld>
            <a:endParaRPr lang="en-US"/>
          </a:p>
        </p:txBody>
      </p:sp>
    </p:spTree>
    <p:extLst>
      <p:ext uri="{BB962C8B-B14F-4D97-AF65-F5344CB8AC3E}">
        <p14:creationId xmlns:p14="http://schemas.microsoft.com/office/powerpoint/2010/main" val="2425057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D63C3B-75A2-40ED-A042-B8830E1B0A03}" type="slidenum">
              <a:rPr lang="en-US" smtClean="0"/>
              <a:t>51</a:t>
            </a:fld>
            <a:endParaRPr lang="en-US"/>
          </a:p>
        </p:txBody>
      </p:sp>
    </p:spTree>
    <p:extLst>
      <p:ext uri="{BB962C8B-B14F-4D97-AF65-F5344CB8AC3E}">
        <p14:creationId xmlns:p14="http://schemas.microsoft.com/office/powerpoint/2010/main" val="3948099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134F1D-641A-47FD-AA1B-5C59408AF89C}" type="slidenum">
              <a:rPr lang="en-US" smtClean="0"/>
              <a:t>77</a:t>
            </a:fld>
            <a:endParaRPr lang="en-US"/>
          </a:p>
        </p:txBody>
      </p:sp>
    </p:spTree>
    <p:extLst>
      <p:ext uri="{BB962C8B-B14F-4D97-AF65-F5344CB8AC3E}">
        <p14:creationId xmlns:p14="http://schemas.microsoft.com/office/powerpoint/2010/main" val="563274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D63C3B-75A2-40ED-A042-B8830E1B0A03}" type="slidenum">
              <a:rPr lang="en-US" smtClean="0"/>
              <a:t>8</a:t>
            </a:fld>
            <a:endParaRPr lang="en-US"/>
          </a:p>
        </p:txBody>
      </p:sp>
    </p:spTree>
    <p:extLst>
      <p:ext uri="{BB962C8B-B14F-4D97-AF65-F5344CB8AC3E}">
        <p14:creationId xmlns:p14="http://schemas.microsoft.com/office/powerpoint/2010/main" val="588128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Email is bigger than Facebook</a:t>
            </a:r>
          </a:p>
          <a:p>
            <a:r>
              <a:rPr lang="en-US" dirty="0" smtClean="0"/>
              <a:t>You</a:t>
            </a:r>
            <a:r>
              <a:rPr lang="en-US" baseline="0" dirty="0" smtClean="0"/>
              <a:t> own your subscriber database, not Mark </a:t>
            </a:r>
            <a:r>
              <a:rPr lang="en-US" baseline="0" dirty="0" err="1" smtClean="0"/>
              <a:t>Zuckerberg</a:t>
            </a:r>
            <a:endParaRPr lang="en-US" baseline="0" dirty="0" smtClean="0"/>
          </a:p>
          <a:p>
            <a:r>
              <a:rPr lang="en-US" baseline="0" dirty="0" smtClean="0"/>
              <a:t>Email subscribers are better qualified than social subscribers</a:t>
            </a:r>
            <a:endParaRPr lang="en-US" dirty="0"/>
          </a:p>
        </p:txBody>
      </p:sp>
      <p:sp>
        <p:nvSpPr>
          <p:cNvPr id="4" name="Slide Number Placeholder 3"/>
          <p:cNvSpPr>
            <a:spLocks noGrp="1"/>
          </p:cNvSpPr>
          <p:nvPr>
            <p:ph type="sldNum" sz="quarter" idx="10"/>
          </p:nvPr>
        </p:nvSpPr>
        <p:spPr/>
        <p:txBody>
          <a:bodyPr/>
          <a:lstStyle/>
          <a:p>
            <a:fld id="{5CD63C3B-75A2-40ED-A042-B8830E1B0A03}" type="slidenum">
              <a:rPr lang="en-US" smtClean="0"/>
              <a:t>15</a:t>
            </a:fld>
            <a:endParaRPr lang="en-US"/>
          </a:p>
        </p:txBody>
      </p:sp>
    </p:spTree>
    <p:extLst>
      <p:ext uri="{BB962C8B-B14F-4D97-AF65-F5344CB8AC3E}">
        <p14:creationId xmlns:p14="http://schemas.microsoft.com/office/powerpoint/2010/main" val="3375600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Posts with links get shared </a:t>
            </a:r>
            <a:r>
              <a:rPr lang="en-US" baseline="0" dirty="0" smtClean="0"/>
              <a:t>more.</a:t>
            </a:r>
          </a:p>
          <a:p>
            <a:r>
              <a:rPr lang="en-US" baseline="0" dirty="0" smtClean="0"/>
              <a:t>Links get people back to your site.</a:t>
            </a:r>
          </a:p>
          <a:p>
            <a:endParaRPr lang="en-US" dirty="0"/>
          </a:p>
        </p:txBody>
      </p:sp>
      <p:sp>
        <p:nvSpPr>
          <p:cNvPr id="4" name="Slide Number Placeholder 3"/>
          <p:cNvSpPr>
            <a:spLocks noGrp="1"/>
          </p:cNvSpPr>
          <p:nvPr>
            <p:ph type="sldNum" sz="quarter" idx="10"/>
          </p:nvPr>
        </p:nvSpPr>
        <p:spPr/>
        <p:txBody>
          <a:bodyPr/>
          <a:lstStyle/>
          <a:p>
            <a:fld id="{5CD63C3B-75A2-40ED-A042-B8830E1B0A03}" type="slidenum">
              <a:rPr lang="en-US" smtClean="0"/>
              <a:t>20</a:t>
            </a:fld>
            <a:endParaRPr lang="en-US"/>
          </a:p>
        </p:txBody>
      </p:sp>
    </p:spTree>
    <p:extLst>
      <p:ext uri="{BB962C8B-B14F-4D97-AF65-F5344CB8AC3E}">
        <p14:creationId xmlns:p14="http://schemas.microsoft.com/office/powerpoint/2010/main" val="2551467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On-network:</a:t>
            </a:r>
          </a:p>
          <a:p>
            <a:pPr marL="171450" indent="-171450" algn="l">
              <a:buFont typeface="Arial" panose="020B0604020202020204" pitchFamily="34" charset="0"/>
              <a:buChar char="•"/>
            </a:pPr>
            <a:r>
              <a:rPr lang="en-US" dirty="0" smtClean="0"/>
              <a:t>Visitor doesn’t have to leave familiar network</a:t>
            </a:r>
          </a:p>
          <a:p>
            <a:pPr marL="171450" indent="-171450" algn="l">
              <a:buFont typeface="Arial" panose="020B0604020202020204" pitchFamily="34" charset="0"/>
              <a:buChar char="•"/>
            </a:pPr>
            <a:r>
              <a:rPr lang="en-US" dirty="0" smtClean="0"/>
              <a:t>Support rich media-Pictures + Video</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Many distractions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Social network owns database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p>
          <a:p>
            <a:pPr marL="0" indent="0" algn="l">
              <a:buFont typeface="Arial" panose="020B0604020202020204" pitchFamily="34" charset="0"/>
              <a:buNone/>
            </a:pPr>
            <a:r>
              <a:rPr lang="en-US" dirty="0" smtClean="0"/>
              <a:t>Off-network:</a:t>
            </a:r>
          </a:p>
          <a:p>
            <a:pPr marL="171450" indent="-171450" algn="l">
              <a:buFont typeface="Arial" panose="020B0604020202020204" pitchFamily="34" charset="0"/>
              <a:buChar char="•"/>
            </a:pPr>
            <a:r>
              <a:rPr lang="en-US" dirty="0" smtClean="0"/>
              <a:t>Full control of message and experience</a:t>
            </a:r>
          </a:p>
          <a:p>
            <a:pPr marL="171450" indent="-171450" algn="l">
              <a:buFont typeface="Arial" panose="020B0604020202020204" pitchFamily="34" charset="0"/>
              <a:buChar char="•"/>
            </a:pPr>
            <a:r>
              <a:rPr lang="en-US" dirty="0" smtClean="0"/>
              <a:t>Company owns database</a:t>
            </a:r>
          </a:p>
          <a:p>
            <a:pPr marL="0" indent="0" algn="l">
              <a:buFont typeface="Arial" panose="020B0604020202020204" pitchFamily="34" charse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5CD63C3B-75A2-40ED-A042-B8830E1B0A03}" type="slidenum">
              <a:rPr lang="en-US" smtClean="0"/>
              <a:t>27</a:t>
            </a:fld>
            <a:endParaRPr lang="en-US"/>
          </a:p>
        </p:txBody>
      </p:sp>
    </p:spTree>
    <p:extLst>
      <p:ext uri="{BB962C8B-B14F-4D97-AF65-F5344CB8AC3E}">
        <p14:creationId xmlns:p14="http://schemas.microsoft.com/office/powerpoint/2010/main" val="3747487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Posts with links get shared </a:t>
            </a:r>
            <a:r>
              <a:rPr lang="en-US" baseline="0" dirty="0" smtClean="0"/>
              <a:t>more.</a:t>
            </a:r>
          </a:p>
          <a:p>
            <a:r>
              <a:rPr lang="en-US" baseline="0" dirty="0" smtClean="0"/>
              <a:t>Links get people back to your site.</a:t>
            </a:r>
          </a:p>
          <a:p>
            <a:endParaRPr lang="en-US" dirty="0"/>
          </a:p>
        </p:txBody>
      </p:sp>
      <p:sp>
        <p:nvSpPr>
          <p:cNvPr id="4" name="Slide Number Placeholder 3"/>
          <p:cNvSpPr>
            <a:spLocks noGrp="1"/>
          </p:cNvSpPr>
          <p:nvPr>
            <p:ph type="sldNum" sz="quarter" idx="10"/>
          </p:nvPr>
        </p:nvSpPr>
        <p:spPr/>
        <p:txBody>
          <a:bodyPr/>
          <a:lstStyle/>
          <a:p>
            <a:fld id="{5CD63C3B-75A2-40ED-A042-B8830E1B0A03}" type="slidenum">
              <a:rPr lang="en-US" smtClean="0"/>
              <a:t>28</a:t>
            </a:fld>
            <a:endParaRPr lang="en-US"/>
          </a:p>
        </p:txBody>
      </p:sp>
    </p:spTree>
    <p:extLst>
      <p:ext uri="{BB962C8B-B14F-4D97-AF65-F5344CB8AC3E}">
        <p14:creationId xmlns:p14="http://schemas.microsoft.com/office/powerpoint/2010/main" val="3075074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Advantage:</a:t>
            </a:r>
            <a:r>
              <a:rPr lang="en-US" baseline="0" dirty="0" smtClean="0"/>
              <a:t> If you have an </a:t>
            </a:r>
            <a:r>
              <a:rPr lang="en-US" baseline="0" dirty="0" err="1" smtClean="0"/>
              <a:t>autoresponder</a:t>
            </a:r>
            <a:endParaRPr lang="en-US" dirty="0"/>
          </a:p>
        </p:txBody>
      </p:sp>
      <p:sp>
        <p:nvSpPr>
          <p:cNvPr id="4" name="Slide Number Placeholder 3"/>
          <p:cNvSpPr>
            <a:spLocks noGrp="1"/>
          </p:cNvSpPr>
          <p:nvPr>
            <p:ph type="sldNum" sz="quarter" idx="10"/>
          </p:nvPr>
        </p:nvSpPr>
        <p:spPr/>
        <p:txBody>
          <a:bodyPr/>
          <a:lstStyle/>
          <a:p>
            <a:fld id="{5CD63C3B-75A2-40ED-A042-B8830E1B0A03}" type="slidenum">
              <a:rPr lang="en-US" smtClean="0"/>
              <a:t>31</a:t>
            </a:fld>
            <a:endParaRPr lang="en-US"/>
          </a:p>
        </p:txBody>
      </p:sp>
    </p:spTree>
    <p:extLst>
      <p:ext uri="{BB962C8B-B14F-4D97-AF65-F5344CB8AC3E}">
        <p14:creationId xmlns:p14="http://schemas.microsoft.com/office/powerpoint/2010/main" val="1845129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Advantage:</a:t>
            </a:r>
            <a:r>
              <a:rPr lang="en-US" baseline="0" dirty="0" smtClean="0"/>
              <a:t> If you have an </a:t>
            </a:r>
            <a:r>
              <a:rPr lang="en-US" baseline="0" dirty="0" err="1" smtClean="0"/>
              <a:t>autoresponder</a:t>
            </a:r>
            <a:endParaRPr lang="en-US" dirty="0"/>
          </a:p>
        </p:txBody>
      </p:sp>
      <p:sp>
        <p:nvSpPr>
          <p:cNvPr id="4" name="Slide Number Placeholder 3"/>
          <p:cNvSpPr>
            <a:spLocks noGrp="1"/>
          </p:cNvSpPr>
          <p:nvPr>
            <p:ph type="sldNum" sz="quarter" idx="10"/>
          </p:nvPr>
        </p:nvSpPr>
        <p:spPr/>
        <p:txBody>
          <a:bodyPr/>
          <a:lstStyle/>
          <a:p>
            <a:fld id="{5CD63C3B-75A2-40ED-A042-B8830E1B0A03}" type="slidenum">
              <a:rPr lang="en-US" smtClean="0"/>
              <a:t>34</a:t>
            </a:fld>
            <a:endParaRPr lang="en-US"/>
          </a:p>
        </p:txBody>
      </p:sp>
    </p:spTree>
    <p:extLst>
      <p:ext uri="{BB962C8B-B14F-4D97-AF65-F5344CB8AC3E}">
        <p14:creationId xmlns:p14="http://schemas.microsoft.com/office/powerpoint/2010/main" val="3953637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Advantage:</a:t>
            </a:r>
            <a:r>
              <a:rPr lang="en-US" baseline="0" dirty="0" smtClean="0"/>
              <a:t> If you have an </a:t>
            </a:r>
            <a:r>
              <a:rPr lang="en-US" baseline="0" dirty="0" err="1" smtClean="0"/>
              <a:t>autoresponder</a:t>
            </a:r>
            <a:endParaRPr lang="en-US" dirty="0"/>
          </a:p>
        </p:txBody>
      </p:sp>
      <p:sp>
        <p:nvSpPr>
          <p:cNvPr id="4" name="Slide Number Placeholder 3"/>
          <p:cNvSpPr>
            <a:spLocks noGrp="1"/>
          </p:cNvSpPr>
          <p:nvPr>
            <p:ph type="sldNum" sz="quarter" idx="10"/>
          </p:nvPr>
        </p:nvSpPr>
        <p:spPr/>
        <p:txBody>
          <a:bodyPr/>
          <a:lstStyle/>
          <a:p>
            <a:fld id="{5CD63C3B-75A2-40ED-A042-B8830E1B0A03}" type="slidenum">
              <a:rPr lang="en-US" smtClean="0"/>
              <a:t>36</a:t>
            </a:fld>
            <a:endParaRPr lang="en-US"/>
          </a:p>
        </p:txBody>
      </p:sp>
    </p:spTree>
    <p:extLst>
      <p:ext uri="{BB962C8B-B14F-4D97-AF65-F5344CB8AC3E}">
        <p14:creationId xmlns:p14="http://schemas.microsoft.com/office/powerpoint/2010/main" val="4174380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B8CA56-B477-4C58-8DF3-9EE02B9AD836}" type="datetimeFigureOut">
              <a:rPr lang="en-US" smtClean="0"/>
              <a:t>3/3/2014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A952F-A1DD-49C4-A6A3-DBE770EE35EC}" type="slidenum">
              <a:rPr lang="en-US" smtClean="0"/>
              <a:t>‹#›</a:t>
            </a:fld>
            <a:endParaRPr lang="en-US"/>
          </a:p>
        </p:txBody>
      </p:sp>
    </p:spTree>
    <p:extLst>
      <p:ext uri="{BB962C8B-B14F-4D97-AF65-F5344CB8AC3E}">
        <p14:creationId xmlns:p14="http://schemas.microsoft.com/office/powerpoint/2010/main" val="281247532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B8CA56-B477-4C58-8DF3-9EE02B9AD836}" type="datetimeFigureOut">
              <a:rPr lang="en-US" smtClean="0"/>
              <a:t>3/3/2014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BA952F-A1DD-49C4-A6A3-DBE770EE35EC}" type="slidenum">
              <a:rPr lang="en-US" smtClean="0"/>
              <a:t>‹#›</a:t>
            </a:fld>
            <a:endParaRPr lang="en-US"/>
          </a:p>
        </p:txBody>
      </p:sp>
    </p:spTree>
    <p:extLst>
      <p:ext uri="{BB962C8B-B14F-4D97-AF65-F5344CB8AC3E}">
        <p14:creationId xmlns:p14="http://schemas.microsoft.com/office/powerpoint/2010/main" val="309483114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9894" y="604380"/>
            <a:ext cx="5486400" cy="566738"/>
          </a:xfrm>
        </p:spPr>
        <p:txBody>
          <a:bodyPr anchor="b">
            <a:normAutofit/>
          </a:bodyPr>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1867444" y="122655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F8B8CA56-B477-4C58-8DF3-9EE02B9AD836}" type="datetimeFigureOut">
              <a:rPr lang="en-US" smtClean="0"/>
              <a:t>3/3/2014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BA952F-A1DD-49C4-A6A3-DBE770EE35EC}" type="slidenum">
              <a:rPr lang="en-US" smtClean="0"/>
              <a:t>‹#›</a:t>
            </a:fld>
            <a:endParaRPr lang="en-US"/>
          </a:p>
        </p:txBody>
      </p:sp>
    </p:spTree>
    <p:extLst>
      <p:ext uri="{BB962C8B-B14F-4D97-AF65-F5344CB8AC3E}">
        <p14:creationId xmlns:p14="http://schemas.microsoft.com/office/powerpoint/2010/main" val="84578784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B8CA56-B477-4C58-8DF3-9EE02B9AD836}" type="datetimeFigureOut">
              <a:rPr lang="en-US" smtClean="0"/>
              <a:t>3/3/2014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A952F-A1DD-49C4-A6A3-DBE770EE35EC}" type="slidenum">
              <a:rPr lang="en-US" smtClean="0"/>
              <a:t>‹#›</a:t>
            </a:fld>
            <a:endParaRPr lang="en-US"/>
          </a:p>
        </p:txBody>
      </p:sp>
    </p:spTree>
    <p:extLst>
      <p:ext uri="{BB962C8B-B14F-4D97-AF65-F5344CB8AC3E}">
        <p14:creationId xmlns:p14="http://schemas.microsoft.com/office/powerpoint/2010/main" val="3465912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B8CA56-B477-4C58-8DF3-9EE02B9AD836}" type="datetimeFigureOut">
              <a:rPr lang="en-US" smtClean="0"/>
              <a:t>3/3/2014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A952F-A1DD-49C4-A6A3-DBE770EE35EC}" type="slidenum">
              <a:rPr lang="en-US" smtClean="0"/>
              <a:t>‹#›</a:t>
            </a:fld>
            <a:endParaRPr lang="en-US"/>
          </a:p>
        </p:txBody>
      </p:sp>
    </p:spTree>
    <p:extLst>
      <p:ext uri="{BB962C8B-B14F-4D97-AF65-F5344CB8AC3E}">
        <p14:creationId xmlns:p14="http://schemas.microsoft.com/office/powerpoint/2010/main" val="288961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9144000" cy="6858000"/>
          </a:xfrm>
        </p:spPr>
        <p:txBody>
          <a:bodyPr/>
          <a:lstStyle/>
          <a:p>
            <a:r>
              <a:rPr lang="en-US" smtClean="0"/>
              <a:t>Click icon to add picture</a:t>
            </a:r>
            <a:endParaRPr lang="en-US" dirty="0"/>
          </a:p>
        </p:txBody>
      </p:sp>
      <p:sp>
        <p:nvSpPr>
          <p:cNvPr id="3" name="Date Placeholder 2"/>
          <p:cNvSpPr>
            <a:spLocks noGrp="1"/>
          </p:cNvSpPr>
          <p:nvPr>
            <p:ph type="dt" sz="half" idx="10"/>
          </p:nvPr>
        </p:nvSpPr>
        <p:spPr/>
        <p:txBody>
          <a:bodyPr/>
          <a:lstStyle/>
          <a:p>
            <a:fld id="{F8B8CA56-B477-4C58-8DF3-9EE02B9AD836}" type="datetimeFigureOut">
              <a:rPr lang="en-US" smtClean="0"/>
              <a:t>3/3/2014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BA952F-A1DD-49C4-A6A3-DBE770EE35EC}" type="slidenum">
              <a:rPr lang="en-US" smtClean="0"/>
              <a:t>‹#›</a:t>
            </a:fld>
            <a:endParaRPr lang="en-US"/>
          </a:p>
        </p:txBody>
      </p:sp>
      <p:sp>
        <p:nvSpPr>
          <p:cNvPr id="11" name="Text Placeholder 10"/>
          <p:cNvSpPr>
            <a:spLocks noGrp="1"/>
          </p:cNvSpPr>
          <p:nvPr>
            <p:ph type="body" sz="quarter" idx="14" hasCustomPrompt="1"/>
          </p:nvPr>
        </p:nvSpPr>
        <p:spPr>
          <a:xfrm>
            <a:off x="0" y="3962400"/>
            <a:ext cx="3048000" cy="2599025"/>
          </a:xfrm>
          <a:noFill/>
          <a:ln>
            <a:noFill/>
          </a:ln>
          <a:effectLst>
            <a:outerShdw blurRad="50800" dist="50800" dir="5400000" algn="ctr" rotWithShape="0">
              <a:schemeClr val="tx1"/>
            </a:outerShdw>
          </a:effectLst>
          <a:scene3d>
            <a:camera prst="perspectiveHeroicExtremeLeftFacing"/>
            <a:lightRig rig="threePt" dir="t"/>
          </a:scene3d>
        </p:spPr>
        <p:txBody>
          <a:bodyPr>
            <a:noAutofit/>
          </a:bodyPr>
          <a:lstStyle>
            <a:lvl1pPr marL="0" indent="0" algn="l">
              <a:buNone/>
              <a:defRPr sz="16600" b="1">
                <a:solidFill>
                  <a:schemeClr val="bg1">
                    <a:lumMod val="75000"/>
                    <a:lumOff val="25000"/>
                  </a:schemeClr>
                </a:solidFill>
                <a:latin typeface="Arial Black" pitchFamily="34" charset="0"/>
              </a:defRPr>
            </a:lvl1pPr>
          </a:lstStyle>
          <a:p>
            <a:pPr lvl="0"/>
            <a:r>
              <a:rPr lang="en-US" dirty="0" smtClean="0"/>
              <a:t>1</a:t>
            </a:r>
            <a:endParaRPr lang="en-US" dirty="0"/>
          </a:p>
        </p:txBody>
      </p:sp>
      <p:sp>
        <p:nvSpPr>
          <p:cNvPr id="2" name="Title 1"/>
          <p:cNvSpPr>
            <a:spLocks noGrp="1"/>
          </p:cNvSpPr>
          <p:nvPr>
            <p:ph type="title"/>
          </p:nvPr>
        </p:nvSpPr>
        <p:spPr>
          <a:xfrm>
            <a:off x="1676400" y="4876800"/>
            <a:ext cx="7239000" cy="1143000"/>
          </a:xfrm>
        </p:spPr>
        <p:txBody>
          <a:bodyPr/>
          <a:lstStyle>
            <a:lvl1pPr algn="l">
              <a:defRPr b="0" cap="none" spc="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32941731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9144000" cy="6858000"/>
          </a:xfrm>
        </p:spPr>
        <p:txBody>
          <a:bodyPr/>
          <a:lstStyle/>
          <a:p>
            <a:r>
              <a:rPr lang="en-US" smtClean="0"/>
              <a:t>Click icon to add picture</a:t>
            </a:r>
            <a:endParaRPr lang="en-US" dirty="0"/>
          </a:p>
        </p:txBody>
      </p:sp>
      <p:sp>
        <p:nvSpPr>
          <p:cNvPr id="3" name="Date Placeholder 2"/>
          <p:cNvSpPr>
            <a:spLocks noGrp="1"/>
          </p:cNvSpPr>
          <p:nvPr>
            <p:ph type="dt" sz="half" idx="10"/>
          </p:nvPr>
        </p:nvSpPr>
        <p:spPr/>
        <p:txBody>
          <a:bodyPr/>
          <a:lstStyle/>
          <a:p>
            <a:fld id="{F8B8CA56-B477-4C58-8DF3-9EE02B9AD836}" type="datetimeFigureOut">
              <a:rPr lang="en-US" smtClean="0"/>
              <a:t>3/3/2014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BA952F-A1DD-49C4-A6A3-DBE770EE35EC}" type="slidenum">
              <a:rPr lang="en-US" smtClean="0"/>
              <a:t>‹#›</a:t>
            </a:fld>
            <a:endParaRPr lang="en-US"/>
          </a:p>
        </p:txBody>
      </p:sp>
      <p:sp>
        <p:nvSpPr>
          <p:cNvPr id="2" name="Title 1"/>
          <p:cNvSpPr>
            <a:spLocks noGrp="1"/>
          </p:cNvSpPr>
          <p:nvPr>
            <p:ph type="title"/>
          </p:nvPr>
        </p:nvSpPr>
        <p:spPr>
          <a:xfrm>
            <a:off x="381000" y="4876800"/>
            <a:ext cx="8534400" cy="1143000"/>
          </a:xfrm>
        </p:spPr>
        <p:txBody>
          <a:bodyPr/>
          <a:lstStyle>
            <a:lvl1pPr algn="l">
              <a:defRPr b="0" cap="none" spc="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297179425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8B8CA56-B477-4C58-8DF3-9EE02B9AD836}" type="datetimeFigureOut">
              <a:rPr lang="en-US" smtClean="0"/>
              <a:t>3/3/2014</a:t>
            </a:fld>
            <a:endParaRPr lang="en-US"/>
          </a:p>
        </p:txBody>
      </p:sp>
      <p:sp>
        <p:nvSpPr>
          <p:cNvPr id="4" name="Footer Placeholder 3"/>
          <p:cNvSpPr>
            <a:spLocks noGrp="1"/>
          </p:cNvSpPr>
          <p:nvPr>
            <p:ph type="ftr" sz="quarter" idx="11"/>
          </p:nvPr>
        </p:nvSpPr>
        <p:spPr/>
        <p:txBody>
          <a:bodyPr/>
          <a:lstStyle/>
          <a:p>
            <a:r>
              <a:rPr lang="en-US" dirty="0" smtClean="0"/>
              <a:t>@</a:t>
            </a:r>
            <a:r>
              <a:rPr lang="en-US" dirty="0" err="1" smtClean="0"/>
              <a:t>bmassey</a:t>
            </a:r>
            <a:r>
              <a:rPr lang="en-US" dirty="0" smtClean="0"/>
              <a:t> </a:t>
            </a:r>
          </a:p>
        </p:txBody>
      </p:sp>
      <p:sp>
        <p:nvSpPr>
          <p:cNvPr id="5" name="Slide Number Placeholder 4"/>
          <p:cNvSpPr>
            <a:spLocks noGrp="1"/>
          </p:cNvSpPr>
          <p:nvPr>
            <p:ph type="sldNum" sz="quarter" idx="12"/>
          </p:nvPr>
        </p:nvSpPr>
        <p:spPr/>
        <p:txBody>
          <a:bodyPr/>
          <a:lstStyle/>
          <a:p>
            <a:fld id="{1DBA952F-A1DD-49C4-A6A3-DBE770EE35EC}" type="slidenum">
              <a:rPr lang="en-US" smtClean="0"/>
              <a:t>‹#›</a:t>
            </a:fld>
            <a:endParaRPr lang="en-US"/>
          </a:p>
        </p:txBody>
      </p:sp>
      <p:sp>
        <p:nvSpPr>
          <p:cNvPr id="2" name="Title 1"/>
          <p:cNvSpPr>
            <a:spLocks noGrp="1"/>
          </p:cNvSpPr>
          <p:nvPr>
            <p:ph type="title"/>
          </p:nvPr>
        </p:nvSpPr>
        <p:spPr>
          <a:xfrm>
            <a:off x="228600" y="228600"/>
            <a:ext cx="8610600" cy="1143000"/>
          </a:xfrm>
        </p:spPr>
        <p:txBody>
          <a:bodyPr/>
          <a:lstStyle>
            <a:lvl1pPr algn="l">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231779761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3501" y="309161"/>
            <a:ext cx="8151812" cy="939800"/>
          </a:xfrm>
          <a:prstGeom prst="rect">
            <a:avLst/>
          </a:prstGeom>
        </p:spPr>
        <p:txBody>
          <a:bodyPr/>
          <a:lstStyle>
            <a:lvl1pPr marL="0" indent="0">
              <a:buNone/>
              <a:defRPr sz="36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658129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3501" y="2959100"/>
            <a:ext cx="8151812" cy="939800"/>
          </a:xfrm>
          <a:prstGeom prst="rect">
            <a:avLst/>
          </a:prstGeom>
        </p:spPr>
        <p:txBody>
          <a:bodyPr/>
          <a:lstStyle>
            <a:lvl1pPr marL="0" indent="0">
              <a:buNone/>
              <a:defRPr sz="36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0350672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4" name="Text Placeholder 6"/>
          <p:cNvSpPr txBox="1">
            <a:spLocks/>
          </p:cNvSpPr>
          <p:nvPr userDrawn="1"/>
        </p:nvSpPr>
        <p:spPr>
          <a:xfrm>
            <a:off x="3200400" y="6324600"/>
            <a:ext cx="2743200" cy="457200"/>
          </a:xfrm>
          <a:prstGeom prst="rect">
            <a:avLst/>
          </a:prstGeom>
        </p:spPr>
        <p:txBody>
          <a:bodyPr>
            <a:noAutofit/>
          </a:bodyPr>
          <a:lstStyle>
            <a:lvl1pPr marL="0" indent="0" algn="ctr" defTabSz="914400" rtl="0" eaLnBrk="1" latinLnBrk="0" hangingPunct="1">
              <a:spcBef>
                <a:spcPct val="20000"/>
              </a:spcBef>
              <a:buFont typeface="Arial" pitchFamily="34" charset="0"/>
              <a:buNone/>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a:t>
            </a:r>
            <a:r>
              <a:rPr lang="en-US" dirty="0" err="1" smtClean="0"/>
              <a:t>bmassey</a:t>
            </a:r>
            <a:r>
              <a:rPr lang="en-US" dirty="0" smtClean="0"/>
              <a:t> </a:t>
            </a:r>
            <a:endParaRPr lang="en-US" dirty="0"/>
          </a:p>
        </p:txBody>
      </p:sp>
    </p:spTree>
    <p:extLst>
      <p:ext uri="{BB962C8B-B14F-4D97-AF65-F5344CB8AC3E}">
        <p14:creationId xmlns:p14="http://schemas.microsoft.com/office/powerpoint/2010/main" val="366551512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B8CA56-B477-4C58-8DF3-9EE02B9AD836}" type="datetimeFigureOut">
              <a:rPr lang="en-US" smtClean="0"/>
              <a:t>3/3/2014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A952F-A1DD-49C4-A6A3-DBE770EE35EC}" type="slidenum">
              <a:rPr lang="en-US" smtClean="0"/>
              <a:t>‹#›</a:t>
            </a:fld>
            <a:endParaRPr lang="en-US"/>
          </a:p>
        </p:txBody>
      </p:sp>
    </p:spTree>
    <p:extLst>
      <p:ext uri="{BB962C8B-B14F-4D97-AF65-F5344CB8AC3E}">
        <p14:creationId xmlns:p14="http://schemas.microsoft.com/office/powerpoint/2010/main" val="247393108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chemeClr val="tx1"/>
        </a:solidFill>
        <a:effectLst/>
      </p:bgPr>
    </p:bg>
    <p:spTree>
      <p:nvGrpSpPr>
        <p:cNvPr id="1" name=""/>
        <p:cNvGrpSpPr/>
        <p:nvPr/>
      </p:nvGrpSpPr>
      <p:grpSpPr>
        <a:xfrm>
          <a:off x="0" y="0"/>
          <a:ext cx="0" cy="0"/>
          <a:chOff x="0" y="0"/>
          <a:chExt cx="0" cy="0"/>
        </a:xfrm>
      </p:grpSpPr>
      <p:sp>
        <p:nvSpPr>
          <p:cNvPr id="4" name="Text Placeholder 6"/>
          <p:cNvSpPr txBox="1">
            <a:spLocks/>
          </p:cNvSpPr>
          <p:nvPr userDrawn="1"/>
        </p:nvSpPr>
        <p:spPr>
          <a:xfrm>
            <a:off x="3200400" y="6324600"/>
            <a:ext cx="2743200" cy="457200"/>
          </a:xfrm>
          <a:prstGeom prst="rect">
            <a:avLst/>
          </a:prstGeom>
        </p:spPr>
        <p:txBody>
          <a:bodyPr>
            <a:noAutofit/>
          </a:bodyPr>
          <a:lstStyle>
            <a:lvl1pPr marL="0" indent="0" algn="ctr" defTabSz="914400" rtl="0" eaLnBrk="1" latinLnBrk="0" hangingPunct="1">
              <a:spcBef>
                <a:spcPct val="20000"/>
              </a:spcBef>
              <a:buFont typeface="Arial" pitchFamily="34" charset="0"/>
              <a:buNone/>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bg1"/>
                </a:solidFill>
              </a:rPr>
              <a:t>@</a:t>
            </a:r>
            <a:r>
              <a:rPr lang="en-US" dirty="0" err="1" smtClean="0">
                <a:solidFill>
                  <a:schemeClr val="bg1"/>
                </a:solidFill>
              </a:rPr>
              <a:t>bmassey</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243534097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4" name="Text Placeholder 6"/>
          <p:cNvSpPr txBox="1">
            <a:spLocks/>
          </p:cNvSpPr>
          <p:nvPr userDrawn="1"/>
        </p:nvSpPr>
        <p:spPr>
          <a:xfrm>
            <a:off x="3200400" y="6324600"/>
            <a:ext cx="2743200" cy="457200"/>
          </a:xfrm>
          <a:prstGeom prst="rect">
            <a:avLst/>
          </a:prstGeom>
        </p:spPr>
        <p:txBody>
          <a:bodyPr>
            <a:noAutofit/>
          </a:bodyPr>
          <a:lstStyle>
            <a:lvl1pPr marL="0" indent="0" algn="ctr" defTabSz="914400" rtl="0" eaLnBrk="1" latinLnBrk="0" hangingPunct="1">
              <a:spcBef>
                <a:spcPct val="20000"/>
              </a:spcBef>
              <a:buFont typeface="Arial" pitchFamily="34" charset="0"/>
              <a:buNone/>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a:t>
            </a:r>
            <a:r>
              <a:rPr lang="en-US" dirty="0" err="1" smtClean="0"/>
              <a:t>bmassey</a:t>
            </a:r>
            <a:r>
              <a:rPr lang="en-US" dirty="0" smtClean="0"/>
              <a:t> </a:t>
            </a:r>
            <a:endParaRPr lang="en-US" dirty="0"/>
          </a:p>
        </p:txBody>
      </p:sp>
    </p:spTree>
    <p:extLst>
      <p:ext uri="{BB962C8B-B14F-4D97-AF65-F5344CB8AC3E}">
        <p14:creationId xmlns:p14="http://schemas.microsoft.com/office/powerpoint/2010/main" val="305540139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p:cNvSpPr/>
          <p:nvPr userDrawn="1"/>
        </p:nvSpPr>
        <p:spPr>
          <a:xfrm>
            <a:off x="0" y="0"/>
            <a:ext cx="9144000" cy="1752600"/>
          </a:xfrm>
          <a:prstGeom prst="rect">
            <a:avLst/>
          </a:prstGeom>
          <a:solidFill>
            <a:srgbClr val="EAEAE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0" y="1981200"/>
            <a:ext cx="9144000" cy="4343400"/>
          </a:xfrm>
          <a:prstGeom prst="rect">
            <a:avLst/>
          </a:prstGeom>
          <a:solidFill>
            <a:srgbClr val="1132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54709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Rectangle 3"/>
          <p:cNvSpPr/>
          <p:nvPr userDrawn="1"/>
        </p:nvSpPr>
        <p:spPr>
          <a:xfrm>
            <a:off x="0" y="6324600"/>
            <a:ext cx="9144000" cy="533400"/>
          </a:xfrm>
          <a:prstGeom prst="rect">
            <a:avLst/>
          </a:prstGeom>
          <a:solidFill>
            <a:srgbClr val="1D48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gradFill>
                <a:gsLst>
                  <a:gs pos="0">
                    <a:srgbClr val="1D4870"/>
                  </a:gs>
                  <a:gs pos="83000">
                    <a:srgbClr val="4F81BD">
                      <a:tint val="44500"/>
                      <a:satMod val="160000"/>
                    </a:srgbClr>
                  </a:gs>
                  <a:gs pos="100000">
                    <a:srgbClr val="4F81BD">
                      <a:tint val="23500"/>
                      <a:satMod val="160000"/>
                    </a:srgbClr>
                  </a:gs>
                </a:gsLst>
                <a:lin ang="5400000" scaled="0"/>
              </a:gradFill>
            </a:endParaRPr>
          </a:p>
        </p:txBody>
      </p:sp>
      <p:sp>
        <p:nvSpPr>
          <p:cNvPr id="5" name="Rectangle 4"/>
          <p:cNvSpPr/>
          <p:nvPr userDrawn="1"/>
        </p:nvSpPr>
        <p:spPr>
          <a:xfrm>
            <a:off x="0" y="1752600"/>
            <a:ext cx="9144000" cy="228600"/>
          </a:xfrm>
          <a:prstGeom prst="rect">
            <a:avLst/>
          </a:prstGeom>
          <a:solidFill>
            <a:srgbClr val="1D48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gradFill>
                <a:gsLst>
                  <a:gs pos="0">
                    <a:srgbClr val="1D4870"/>
                  </a:gs>
                  <a:gs pos="83000">
                    <a:srgbClr val="4F81BD">
                      <a:tint val="44500"/>
                      <a:satMod val="160000"/>
                    </a:srgbClr>
                  </a:gs>
                  <a:gs pos="100000">
                    <a:srgbClr val="4F81BD">
                      <a:tint val="23500"/>
                      <a:satMod val="160000"/>
                    </a:srgbClr>
                  </a:gs>
                </a:gsLst>
                <a:lin ang="5400000" scaled="0"/>
              </a:gradFill>
            </a:endParaRPr>
          </a:p>
        </p:txBody>
      </p:sp>
    </p:spTree>
    <p:extLst>
      <p:ext uri="{BB962C8B-B14F-4D97-AF65-F5344CB8AC3E}">
        <p14:creationId xmlns:p14="http://schemas.microsoft.com/office/powerpoint/2010/main" val="394771863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31838"/>
            <a:ext cx="8229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20574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0"/>
            <a:ext cx="6324600" cy="552450"/>
          </a:xfrm>
          <a:prstGeom prst="rect">
            <a:avLst/>
          </a:prstGeom>
          <a:solidFill>
            <a:srgbClr val="1D4870"/>
          </a:solidFill>
          <a:ln>
            <a:noFill/>
          </a:ln>
          <a:effectLst>
            <a:outerShdw blurRad="101600" dist="35921" dir="5400000" algn="ctr" rotWithShape="0">
              <a:schemeClr val="bg1">
                <a:lumMod val="50000"/>
              </a:schemeClr>
            </a:outerShdw>
          </a:effectLst>
          <a:extLst>
            <a:ext uri="{91240B29-F687-4F45-9708-019B960494DF}">
              <a14:hiddenLine xmlns:a14="http://schemas.microsoft.com/office/drawing/2010/main" w="9525">
                <a:solidFill>
                  <a:schemeClr val="tx1"/>
                </a:solidFill>
                <a:miter lim="800000"/>
                <a:headEnd/>
                <a:tailEn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gradFill>
                <a:gsLst>
                  <a:gs pos="0">
                    <a:srgbClr val="1D4870"/>
                  </a:gs>
                  <a:gs pos="83000">
                    <a:srgbClr val="4F81BD">
                      <a:tint val="44500"/>
                      <a:satMod val="160000"/>
                    </a:srgbClr>
                  </a:gs>
                  <a:gs pos="100000">
                    <a:srgbClr val="4F81BD">
                      <a:tint val="23500"/>
                      <a:satMod val="160000"/>
                    </a:srgbClr>
                  </a:gs>
                </a:gsLst>
                <a:lin ang="5400000" scaled="0"/>
              </a:gradFill>
            </a:endParaRPr>
          </a:p>
        </p:txBody>
      </p:sp>
      <p:sp>
        <p:nvSpPr>
          <p:cNvPr id="11" name="Rectangle 10"/>
          <p:cNvSpPr/>
          <p:nvPr userDrawn="1"/>
        </p:nvSpPr>
        <p:spPr>
          <a:xfrm>
            <a:off x="0" y="6629400"/>
            <a:ext cx="9144000" cy="228600"/>
          </a:xfrm>
          <a:prstGeom prst="rect">
            <a:avLst/>
          </a:prstGeom>
          <a:solidFill>
            <a:srgbClr val="1D48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gradFill>
                <a:gsLst>
                  <a:gs pos="0">
                    <a:srgbClr val="1D4870"/>
                  </a:gs>
                  <a:gs pos="83000">
                    <a:srgbClr val="4F81BD">
                      <a:tint val="44500"/>
                      <a:satMod val="160000"/>
                    </a:srgbClr>
                  </a:gs>
                  <a:gs pos="100000">
                    <a:srgbClr val="4F81BD">
                      <a:tint val="23500"/>
                      <a:satMod val="160000"/>
                    </a:srgbClr>
                  </a:gs>
                </a:gsLst>
                <a:lin ang="5400000" scaled="0"/>
              </a:gradFill>
            </a:endParaRPr>
          </a:p>
        </p:txBody>
      </p:sp>
    </p:spTree>
    <p:extLst>
      <p:ext uri="{BB962C8B-B14F-4D97-AF65-F5344CB8AC3E}">
        <p14:creationId xmlns:p14="http://schemas.microsoft.com/office/powerpoint/2010/main" val="331430828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595919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3075"/>
            <a:ext cx="8229600" cy="1143000"/>
          </a:xfrm>
        </p:spPr>
        <p:txBody>
          <a:bodyPr/>
          <a:lstStyle/>
          <a:p>
            <a:r>
              <a:rPr lang="en-US" smtClean="0"/>
              <a:t>Click to edit Master title style</a:t>
            </a:r>
            <a:endParaRPr lang="en-US"/>
          </a:p>
        </p:txBody>
      </p:sp>
      <p:sp>
        <p:nvSpPr>
          <p:cNvPr id="3" name="Content Placeholder 2"/>
          <p:cNvSpPr>
            <a:spLocks noGrp="1"/>
          </p:cNvSpPr>
          <p:nvPr>
            <p:ph sz="half" idx="1" hasCustomPrompt="1"/>
          </p:nvPr>
        </p:nvSpPr>
        <p:spPr>
          <a:xfrm>
            <a:off x="457200" y="17986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r>
              <a:rPr lang="en-US" dirty="0" smtClean="0"/>
              <a:t>Click to edit Master text styles</a:t>
            </a:r>
          </a:p>
        </p:txBody>
      </p:sp>
      <p:sp>
        <p:nvSpPr>
          <p:cNvPr id="4" name="Content Placeholder 3"/>
          <p:cNvSpPr>
            <a:spLocks noGrp="1"/>
          </p:cNvSpPr>
          <p:nvPr>
            <p:ph sz="half" idx="2"/>
          </p:nvPr>
        </p:nvSpPr>
        <p:spPr>
          <a:xfrm>
            <a:off x="4648200" y="17986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smtClean="0">
              <a:solidFill>
                <a:prstClr val="black"/>
              </a:solidFill>
            </a:endParaRPr>
          </a:p>
        </p:txBody>
      </p:sp>
      <p:sp>
        <p:nvSpPr>
          <p:cNvPr id="7" name="Slide Number Placeholder 6"/>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629591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73075"/>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7335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33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7335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733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smtClean="0">
              <a:solidFill>
                <a:prstClr val="black"/>
              </a:solidFill>
            </a:endParaRPr>
          </a:p>
        </p:txBody>
      </p:sp>
      <p:sp>
        <p:nvSpPr>
          <p:cNvPr id="9" name="Slide Number Placeholder 8"/>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112459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smtClean="0">
              <a:solidFill>
                <a:prstClr val="black"/>
              </a:solidFill>
            </a:endParaRPr>
          </a:p>
        </p:txBody>
      </p:sp>
      <p:sp>
        <p:nvSpPr>
          <p:cNvPr id="5" name="Slide Number Placeholder 4"/>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019658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solidFill>
              </a:rPr>
              <a:t>@bmassey #unbounce</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101594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28687"/>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92868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090737"/>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smtClean="0">
              <a:solidFill>
                <a:prstClr val="black"/>
              </a:solidFill>
            </a:endParaRPr>
          </a:p>
        </p:txBody>
      </p:sp>
      <p:sp>
        <p:nvSpPr>
          <p:cNvPr id="7" name="Slide Number Placeholder 6"/>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813317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B8CA56-B477-4C58-8DF3-9EE02B9AD836}" type="datetimeFigureOut">
              <a:rPr lang="en-US" smtClean="0"/>
              <a:t>3/3/2014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A952F-A1DD-49C4-A6A3-DBE770EE35EC}" type="slidenum">
              <a:rPr lang="en-US" smtClean="0"/>
              <a:t>‹#›</a:t>
            </a:fld>
            <a:endParaRPr lang="en-US"/>
          </a:p>
        </p:txBody>
      </p:sp>
    </p:spTree>
    <p:extLst>
      <p:ext uri="{BB962C8B-B14F-4D97-AF65-F5344CB8AC3E}">
        <p14:creationId xmlns:p14="http://schemas.microsoft.com/office/powerpoint/2010/main" val="4201973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530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609600"/>
            <a:ext cx="6934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5197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sz="1400">
                <a:solidFill>
                  <a:schemeClr val="tx1"/>
                </a:solidFill>
              </a:defRPr>
            </a:lvl1p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914739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625475"/>
            <a:ext cx="8229600" cy="1143000"/>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951037"/>
            <a:ext cx="8229600" cy="4297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solidFill>
              </a:rPr>
              <a:t>@bmassey #unbounce</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867214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06475"/>
            <a:ext cx="2057400" cy="50133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006475"/>
            <a:ext cx="6019800" cy="50133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525130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extBox 8"/>
          <p:cNvSpPr txBox="1"/>
          <p:nvPr userDrawn="1"/>
        </p:nvSpPr>
        <p:spPr>
          <a:xfrm>
            <a:off x="6248400" y="6354645"/>
            <a:ext cx="1905000" cy="338554"/>
          </a:xfrm>
          <a:prstGeom prst="rect">
            <a:avLst/>
          </a:prstGeom>
          <a:noFill/>
        </p:spPr>
        <p:txBody>
          <a:bodyPr wrap="square" rtlCol="0">
            <a:spAutoFit/>
          </a:bodyPr>
          <a:lstStyle/>
          <a:p>
            <a:pPr algn="ctr"/>
            <a:r>
              <a:rPr lang="en-US" sz="1600" b="1" i="1" dirty="0">
                <a:solidFill>
                  <a:prstClr val="white"/>
                </a:solidFill>
                <a:latin typeface="Arial"/>
                <a:cs typeface="Arial"/>
              </a:rPr>
              <a:t>Move The Needle</a:t>
            </a:r>
          </a:p>
        </p:txBody>
      </p:sp>
      <p:sp>
        <p:nvSpPr>
          <p:cNvPr id="14" name="Content Placeholder 2"/>
          <p:cNvSpPr>
            <a:spLocks noGrp="1"/>
          </p:cNvSpPr>
          <p:nvPr>
            <p:ph idx="1" hasCustomPrompt="1"/>
          </p:nvPr>
        </p:nvSpPr>
        <p:spPr>
          <a:xfrm>
            <a:off x="457200" y="1828800"/>
            <a:ext cx="8229600" cy="3733800"/>
          </a:xfrm>
        </p:spPr>
        <p:txBody>
          <a:bodyPr/>
          <a:lstStyle>
            <a:lvl1pPr>
              <a:buNone/>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7"/>
          <p:cNvSpPr>
            <a:spLocks noGrp="1"/>
          </p:cNvSpPr>
          <p:nvPr>
            <p:ph type="body" sz="quarter" idx="13" hasCustomPrompt="1"/>
          </p:nvPr>
        </p:nvSpPr>
        <p:spPr>
          <a:xfrm>
            <a:off x="457200" y="914399"/>
            <a:ext cx="8229600" cy="720529"/>
          </a:xfrm>
        </p:spPr>
        <p:txBody>
          <a:bodyPr/>
          <a:lstStyle>
            <a:lvl1pPr>
              <a:buNone/>
              <a:defRPr b="1">
                <a:latin typeface="Arial" pitchFamily="34" charset="0"/>
                <a:cs typeface="Arial" pitchFamily="34" charset="0"/>
              </a:defRPr>
            </a:lvl1pPr>
          </a:lstStyle>
          <a:p>
            <a:pPr lvl="0"/>
            <a:r>
              <a:rPr lang="en-US" dirty="0" smtClean="0"/>
              <a:t>Content</a:t>
            </a:r>
            <a:endParaRPr lang="en-US" dirty="0"/>
          </a:p>
        </p:txBody>
      </p:sp>
    </p:spTree>
    <p:extLst>
      <p:ext uri="{BB962C8B-B14F-4D97-AF65-F5344CB8AC3E}">
        <p14:creationId xmlns:p14="http://schemas.microsoft.com/office/powerpoint/2010/main" val="224892215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457200" y="914399"/>
            <a:ext cx="8229600" cy="720529"/>
          </a:xfrm>
        </p:spPr>
        <p:txBody>
          <a:bodyPr/>
          <a:lstStyle>
            <a:lvl1pPr>
              <a:buNone/>
              <a:defRPr b="1">
                <a:latin typeface="Arial" pitchFamily="34" charset="0"/>
                <a:cs typeface="Arial" pitchFamily="34" charset="0"/>
              </a:defRPr>
            </a:lvl1pPr>
          </a:lstStyle>
          <a:p>
            <a:pPr lvl="0"/>
            <a:r>
              <a:rPr lang="en-US" dirty="0" smtClean="0"/>
              <a:t>Replace with your hottest content!</a:t>
            </a:r>
            <a:endParaRPr lang="en-US" dirty="0"/>
          </a:p>
        </p:txBody>
      </p:sp>
      <p:sp>
        <p:nvSpPr>
          <p:cNvPr id="10" name="Content Placeholder 2"/>
          <p:cNvSpPr>
            <a:spLocks noGrp="1"/>
          </p:cNvSpPr>
          <p:nvPr>
            <p:ph idx="14" hasCustomPrompt="1"/>
          </p:nvPr>
        </p:nvSpPr>
        <p:spPr>
          <a:xfrm>
            <a:off x="457200" y="1828800"/>
            <a:ext cx="8229600" cy="3733800"/>
          </a:xfrm>
        </p:spPr>
        <p:txBody>
          <a:bodyPr/>
          <a:lstStyle>
            <a:lvl1pPr>
              <a:buNone/>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Teach your students something right now! </a:t>
            </a:r>
          </a:p>
          <a:p>
            <a:pPr lvl="1"/>
            <a:r>
              <a:rPr lang="en-US" dirty="0" smtClean="0"/>
              <a:t>Grab their attention with your hottest slide</a:t>
            </a:r>
          </a:p>
          <a:p>
            <a:pPr lvl="2"/>
            <a:r>
              <a:rPr lang="en-US" dirty="0" smtClean="0"/>
              <a:t>You can of course reuse this later on.</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5584352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152400"/>
            <a:ext cx="9144000" cy="6553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1371600" y="354709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0" name="Picture 1"/>
          <p:cNvPicPr>
            <a:picLocks noChangeAspect="1" noChangeArrowheads="1"/>
          </p:cNvPicPr>
          <p:nvPr userDrawn="1"/>
        </p:nvPicPr>
        <p:blipFill rotWithShape="1">
          <a:blip r:embed="rId2" cstate="print"/>
          <a:srcRect r="97994"/>
          <a:stretch/>
        </p:blipFill>
        <p:spPr bwMode="auto">
          <a:xfrm rot="5400000">
            <a:off x="4495801" y="2209799"/>
            <a:ext cx="152400" cy="9144002"/>
          </a:xfrm>
          <a:prstGeom prst="rect">
            <a:avLst/>
          </a:prstGeom>
          <a:noFill/>
          <a:ln w="12700">
            <a:noFill/>
            <a:miter lim="800000"/>
            <a:headEnd/>
            <a:tailEnd/>
          </a:ln>
        </p:spPr>
      </p:pic>
      <p:pic>
        <p:nvPicPr>
          <p:cNvPr id="11" name="Picture 1"/>
          <p:cNvPicPr>
            <a:picLocks noChangeAspect="1" noChangeArrowheads="1"/>
          </p:cNvPicPr>
          <p:nvPr userDrawn="1"/>
        </p:nvPicPr>
        <p:blipFill rotWithShape="1">
          <a:blip r:embed="rId2" cstate="print"/>
          <a:srcRect r="97994"/>
          <a:stretch/>
        </p:blipFill>
        <p:spPr bwMode="auto">
          <a:xfrm rot="5400000">
            <a:off x="4495801" y="-4495801"/>
            <a:ext cx="152400" cy="9144002"/>
          </a:xfrm>
          <a:prstGeom prst="rect">
            <a:avLst/>
          </a:prstGeom>
          <a:noFill/>
          <a:ln w="12700">
            <a:noFill/>
            <a:miter lim="800000"/>
            <a:headEnd/>
            <a:tailEnd/>
          </a:ln>
        </p:spPr>
      </p:pic>
    </p:spTree>
    <p:extLst>
      <p:ext uri="{BB962C8B-B14F-4D97-AF65-F5344CB8AC3E}">
        <p14:creationId xmlns:p14="http://schemas.microsoft.com/office/powerpoint/2010/main" val="252521804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Key Takeaways Slide">
    <p:spTree>
      <p:nvGrpSpPr>
        <p:cNvPr id="1" name=""/>
        <p:cNvGrpSpPr/>
        <p:nvPr/>
      </p:nvGrpSpPr>
      <p:grpSpPr>
        <a:xfrm>
          <a:off x="0" y="0"/>
          <a:ext cx="0" cy="0"/>
          <a:chOff x="0" y="0"/>
          <a:chExt cx="0" cy="0"/>
        </a:xfrm>
      </p:grpSpPr>
      <p:sp>
        <p:nvSpPr>
          <p:cNvPr id="9" name="Content Placeholder 2"/>
          <p:cNvSpPr>
            <a:spLocks noGrp="1"/>
          </p:cNvSpPr>
          <p:nvPr>
            <p:ph idx="1" hasCustomPrompt="1"/>
          </p:nvPr>
        </p:nvSpPr>
        <p:spPr>
          <a:xfrm>
            <a:off x="457200" y="1828800"/>
            <a:ext cx="8229600" cy="4495800"/>
          </a:xfrm>
        </p:spPr>
        <p:txBody>
          <a:bodyPr/>
          <a:lstStyle>
            <a:lvl1pPr>
              <a:buNone/>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7"/>
          <p:cNvSpPr>
            <a:spLocks noGrp="1"/>
          </p:cNvSpPr>
          <p:nvPr>
            <p:ph type="body" sz="quarter" idx="13" hasCustomPrompt="1"/>
          </p:nvPr>
        </p:nvSpPr>
        <p:spPr>
          <a:xfrm>
            <a:off x="457200" y="914399"/>
            <a:ext cx="8229600" cy="720529"/>
          </a:xfrm>
        </p:spPr>
        <p:txBody>
          <a:bodyPr/>
          <a:lstStyle>
            <a:lvl1pPr>
              <a:buNone/>
              <a:defRPr b="1">
                <a:latin typeface="Arial" pitchFamily="34" charset="0"/>
                <a:cs typeface="Arial" pitchFamily="34" charset="0"/>
              </a:defRPr>
            </a:lvl1pPr>
          </a:lstStyle>
          <a:p>
            <a:pPr lvl="0"/>
            <a:r>
              <a:rPr lang="en-US" dirty="0" smtClean="0"/>
              <a:t>Key Takeaways</a:t>
            </a:r>
            <a:endParaRPr lang="en-US" dirty="0"/>
          </a:p>
        </p:txBody>
      </p:sp>
      <p:sp>
        <p:nvSpPr>
          <p:cNvPr id="2" name="Date Placeholder 1"/>
          <p:cNvSpPr>
            <a:spLocks noGrp="1"/>
          </p:cNvSpPr>
          <p:nvPr>
            <p:ph type="dt" sz="half" idx="14"/>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3" name="Footer Placeholder 2"/>
          <p:cNvSpPr>
            <a:spLocks noGrp="1"/>
          </p:cNvSpPr>
          <p:nvPr>
            <p:ph type="ftr" sz="quarter" idx="15"/>
          </p:nvPr>
        </p:nvSpPr>
        <p:spPr/>
        <p:txBody>
          <a:bodyPr/>
          <a:lstStyle/>
          <a:p>
            <a:r>
              <a:rPr lang="en-US" smtClean="0">
                <a:solidFill>
                  <a:prstClr val="black"/>
                </a:solidFill>
              </a:rPr>
              <a:t>@bmassey #unbounce</a:t>
            </a:r>
            <a:endParaRPr lang="en-US" dirty="0">
              <a:solidFill>
                <a:prstClr val="black"/>
              </a:solidFill>
            </a:endParaRPr>
          </a:p>
        </p:txBody>
      </p:sp>
      <p:sp>
        <p:nvSpPr>
          <p:cNvPr id="4" name="Slide Number Placeholder 3"/>
          <p:cNvSpPr>
            <a:spLocks noGrp="1"/>
          </p:cNvSpPr>
          <p:nvPr>
            <p:ph type="sldNum" sz="quarter" idx="16"/>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949364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F8B8CA56-B477-4C58-8DF3-9EE02B9AD836}" type="datetimeFigureOut">
              <a:rPr lang="en-US" smtClean="0">
                <a:solidFill>
                  <a:prstClr val="black">
                    <a:tint val="75000"/>
                  </a:prstClr>
                </a:solidFill>
              </a:rPr>
              <a:pPr/>
              <a:t>3/3/2014</a:t>
            </a:fld>
            <a:endParaRPr lang="en-US" dirty="0">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DBA952F-A1DD-49C4-A6A3-DBE770EE35EC}"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228600" y="228600"/>
            <a:ext cx="8610600" cy="1143000"/>
          </a:xfrm>
        </p:spPr>
        <p:txBody>
          <a:bodyPr/>
          <a:lstStyle>
            <a:lvl1pPr algn="l">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215598936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p:cNvSpPr/>
          <p:nvPr userDrawn="1"/>
        </p:nvSpPr>
        <p:spPr>
          <a:xfrm>
            <a:off x="0" y="0"/>
            <a:ext cx="9144000" cy="1752600"/>
          </a:xfrm>
          <a:prstGeom prst="rect">
            <a:avLst/>
          </a:prstGeom>
          <a:solidFill>
            <a:srgbClr val="EAEAE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0" y="1981200"/>
            <a:ext cx="9144000" cy="4343400"/>
          </a:xfrm>
          <a:prstGeom prst="rect">
            <a:avLst/>
          </a:prstGeom>
          <a:solidFill>
            <a:srgbClr val="1132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54709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Rectangle 3"/>
          <p:cNvSpPr/>
          <p:nvPr userDrawn="1"/>
        </p:nvSpPr>
        <p:spPr>
          <a:xfrm>
            <a:off x="0" y="6324600"/>
            <a:ext cx="9144000" cy="533400"/>
          </a:xfrm>
          <a:prstGeom prst="rect">
            <a:avLst/>
          </a:prstGeom>
          <a:solidFill>
            <a:srgbClr val="1D48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gradFill>
                <a:gsLst>
                  <a:gs pos="0">
                    <a:srgbClr val="1D4870"/>
                  </a:gs>
                  <a:gs pos="83000">
                    <a:srgbClr val="4F81BD">
                      <a:tint val="44500"/>
                      <a:satMod val="160000"/>
                    </a:srgbClr>
                  </a:gs>
                  <a:gs pos="100000">
                    <a:srgbClr val="4F81BD">
                      <a:tint val="23500"/>
                      <a:satMod val="160000"/>
                    </a:srgbClr>
                  </a:gs>
                </a:gsLst>
                <a:lin ang="5400000" scaled="0"/>
              </a:gradFill>
            </a:endParaRPr>
          </a:p>
        </p:txBody>
      </p:sp>
      <p:sp>
        <p:nvSpPr>
          <p:cNvPr id="5" name="Rectangle 4"/>
          <p:cNvSpPr/>
          <p:nvPr userDrawn="1"/>
        </p:nvSpPr>
        <p:spPr>
          <a:xfrm>
            <a:off x="0" y="1752600"/>
            <a:ext cx="9144000" cy="228600"/>
          </a:xfrm>
          <a:prstGeom prst="rect">
            <a:avLst/>
          </a:prstGeom>
          <a:solidFill>
            <a:srgbClr val="1D48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gradFill>
                <a:gsLst>
                  <a:gs pos="0">
                    <a:srgbClr val="1D4870"/>
                  </a:gs>
                  <a:gs pos="83000">
                    <a:srgbClr val="4F81BD">
                      <a:tint val="44500"/>
                      <a:satMod val="160000"/>
                    </a:srgbClr>
                  </a:gs>
                  <a:gs pos="100000">
                    <a:srgbClr val="4F81BD">
                      <a:tint val="23500"/>
                      <a:satMod val="160000"/>
                    </a:srgbClr>
                  </a:gs>
                </a:gsLst>
                <a:lin ang="5400000" scaled="0"/>
              </a:gradFill>
            </a:endParaRPr>
          </a:p>
        </p:txBody>
      </p:sp>
    </p:spTree>
    <p:extLst>
      <p:ext uri="{BB962C8B-B14F-4D97-AF65-F5344CB8AC3E}">
        <p14:creationId xmlns:p14="http://schemas.microsoft.com/office/powerpoint/2010/main" val="429051097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31838"/>
            <a:ext cx="8229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20574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0"/>
            <a:ext cx="6324600" cy="552450"/>
          </a:xfrm>
          <a:prstGeom prst="rect">
            <a:avLst/>
          </a:prstGeom>
          <a:solidFill>
            <a:srgbClr val="1D4870"/>
          </a:solidFill>
          <a:ln>
            <a:noFill/>
          </a:ln>
          <a:effectLst>
            <a:outerShdw blurRad="101600" dist="35921" dir="5400000" algn="ctr" rotWithShape="0">
              <a:schemeClr val="bg1">
                <a:lumMod val="50000"/>
              </a:schemeClr>
            </a:outerShdw>
          </a:effectLst>
          <a:extLst>
            <a:ext uri="{91240B29-F687-4F45-9708-019B960494DF}">
              <a14:hiddenLine xmlns:a14="http://schemas.microsoft.com/office/drawing/2010/main" w="9525">
                <a:solidFill>
                  <a:schemeClr val="tx1"/>
                </a:solidFill>
                <a:miter lim="800000"/>
                <a:headEnd/>
                <a:tailEn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gradFill>
                <a:gsLst>
                  <a:gs pos="0">
                    <a:srgbClr val="1D4870"/>
                  </a:gs>
                  <a:gs pos="83000">
                    <a:srgbClr val="4F81BD">
                      <a:tint val="44500"/>
                      <a:satMod val="160000"/>
                    </a:srgbClr>
                  </a:gs>
                  <a:gs pos="100000">
                    <a:srgbClr val="4F81BD">
                      <a:tint val="23500"/>
                      <a:satMod val="160000"/>
                    </a:srgbClr>
                  </a:gs>
                </a:gsLst>
                <a:lin ang="5400000" scaled="0"/>
              </a:gradFill>
            </a:endParaRPr>
          </a:p>
        </p:txBody>
      </p:sp>
      <p:sp>
        <p:nvSpPr>
          <p:cNvPr id="11" name="Rectangle 10"/>
          <p:cNvSpPr/>
          <p:nvPr userDrawn="1"/>
        </p:nvSpPr>
        <p:spPr>
          <a:xfrm>
            <a:off x="0" y="6629400"/>
            <a:ext cx="9144000" cy="228600"/>
          </a:xfrm>
          <a:prstGeom prst="rect">
            <a:avLst/>
          </a:prstGeom>
          <a:solidFill>
            <a:srgbClr val="1D48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gradFill>
                <a:gsLst>
                  <a:gs pos="0">
                    <a:srgbClr val="1D4870"/>
                  </a:gs>
                  <a:gs pos="83000">
                    <a:srgbClr val="4F81BD">
                      <a:tint val="44500"/>
                      <a:satMod val="160000"/>
                    </a:srgbClr>
                  </a:gs>
                  <a:gs pos="100000">
                    <a:srgbClr val="4F81BD">
                      <a:tint val="23500"/>
                      <a:satMod val="160000"/>
                    </a:srgbClr>
                  </a:gs>
                </a:gsLst>
                <a:lin ang="5400000" scaled="0"/>
              </a:gradFill>
            </a:endParaRPr>
          </a:p>
        </p:txBody>
      </p:sp>
    </p:spTree>
    <p:extLst>
      <p:ext uri="{BB962C8B-B14F-4D97-AF65-F5344CB8AC3E}">
        <p14:creationId xmlns:p14="http://schemas.microsoft.com/office/powerpoint/2010/main" val="21548886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B8CA56-B477-4C58-8DF3-9EE02B9AD836}" type="datetimeFigureOut">
              <a:rPr lang="en-US" smtClean="0"/>
              <a:t>3/3/2014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BA952F-A1DD-49C4-A6A3-DBE770EE35EC}" type="slidenum">
              <a:rPr lang="en-US" smtClean="0"/>
              <a:t>‹#›</a:t>
            </a:fld>
            <a:endParaRPr lang="en-US"/>
          </a:p>
        </p:txBody>
      </p:sp>
    </p:spTree>
    <p:extLst>
      <p:ext uri="{BB962C8B-B14F-4D97-AF65-F5344CB8AC3E}">
        <p14:creationId xmlns:p14="http://schemas.microsoft.com/office/powerpoint/2010/main" val="10184757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931999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3075"/>
            <a:ext cx="8229600" cy="1143000"/>
          </a:xfrm>
        </p:spPr>
        <p:txBody>
          <a:bodyPr/>
          <a:lstStyle/>
          <a:p>
            <a:r>
              <a:rPr lang="en-US" smtClean="0"/>
              <a:t>Click to edit Master title style</a:t>
            </a:r>
            <a:endParaRPr lang="en-US"/>
          </a:p>
        </p:txBody>
      </p:sp>
      <p:sp>
        <p:nvSpPr>
          <p:cNvPr id="3" name="Content Placeholder 2"/>
          <p:cNvSpPr>
            <a:spLocks noGrp="1"/>
          </p:cNvSpPr>
          <p:nvPr>
            <p:ph sz="half" idx="1" hasCustomPrompt="1"/>
          </p:nvPr>
        </p:nvSpPr>
        <p:spPr>
          <a:xfrm>
            <a:off x="457200" y="17986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r>
              <a:rPr lang="en-US" dirty="0" smtClean="0"/>
              <a:t>Click to edit Master text styles</a:t>
            </a:r>
          </a:p>
        </p:txBody>
      </p:sp>
      <p:sp>
        <p:nvSpPr>
          <p:cNvPr id="4" name="Content Placeholder 3"/>
          <p:cNvSpPr>
            <a:spLocks noGrp="1"/>
          </p:cNvSpPr>
          <p:nvPr>
            <p:ph sz="half" idx="2"/>
          </p:nvPr>
        </p:nvSpPr>
        <p:spPr>
          <a:xfrm>
            <a:off x="4648200" y="17986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smtClean="0">
              <a:solidFill>
                <a:prstClr val="black"/>
              </a:solidFill>
            </a:endParaRPr>
          </a:p>
        </p:txBody>
      </p:sp>
      <p:sp>
        <p:nvSpPr>
          <p:cNvPr id="7" name="Slide Number Placeholder 6"/>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352986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73075"/>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7335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33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7335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733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smtClean="0">
              <a:solidFill>
                <a:prstClr val="black"/>
              </a:solidFill>
            </a:endParaRPr>
          </a:p>
        </p:txBody>
      </p:sp>
      <p:sp>
        <p:nvSpPr>
          <p:cNvPr id="9" name="Slide Number Placeholder 8"/>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840717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smtClean="0">
              <a:solidFill>
                <a:prstClr val="black"/>
              </a:solidFill>
            </a:endParaRPr>
          </a:p>
        </p:txBody>
      </p:sp>
      <p:sp>
        <p:nvSpPr>
          <p:cNvPr id="5" name="Slide Number Placeholder 4"/>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087471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solidFill>
              </a:rPr>
              <a:t>@bmassey #unbounce</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6096185"/>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28687"/>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92868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090737"/>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smtClean="0">
              <a:solidFill>
                <a:prstClr val="black"/>
              </a:solidFill>
            </a:endParaRPr>
          </a:p>
        </p:txBody>
      </p:sp>
      <p:sp>
        <p:nvSpPr>
          <p:cNvPr id="7" name="Slide Number Placeholder 6"/>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15652"/>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530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609600"/>
            <a:ext cx="6934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5197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sz="1400">
                <a:solidFill>
                  <a:schemeClr val="tx1"/>
                </a:solidFill>
              </a:defRPr>
            </a:lvl1p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107648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625475"/>
            <a:ext cx="8229600" cy="1143000"/>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951037"/>
            <a:ext cx="8229600" cy="4297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solidFill>
              </a:rPr>
              <a:t>@bmassey #unbounce</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538423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06475"/>
            <a:ext cx="2057400" cy="50133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006475"/>
            <a:ext cx="6019800" cy="50133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067245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extBox 8"/>
          <p:cNvSpPr txBox="1"/>
          <p:nvPr userDrawn="1"/>
        </p:nvSpPr>
        <p:spPr>
          <a:xfrm>
            <a:off x="6248400" y="6354645"/>
            <a:ext cx="1905000" cy="338554"/>
          </a:xfrm>
          <a:prstGeom prst="rect">
            <a:avLst/>
          </a:prstGeom>
          <a:noFill/>
        </p:spPr>
        <p:txBody>
          <a:bodyPr wrap="square" rtlCol="0">
            <a:spAutoFit/>
          </a:bodyPr>
          <a:lstStyle/>
          <a:p>
            <a:pPr algn="ctr"/>
            <a:r>
              <a:rPr lang="en-US" sz="1600" b="1" i="1" dirty="0">
                <a:solidFill>
                  <a:prstClr val="white"/>
                </a:solidFill>
                <a:latin typeface="Arial"/>
                <a:cs typeface="Arial"/>
              </a:rPr>
              <a:t>Move The Needle</a:t>
            </a:r>
          </a:p>
        </p:txBody>
      </p:sp>
      <p:sp>
        <p:nvSpPr>
          <p:cNvPr id="14" name="Content Placeholder 2"/>
          <p:cNvSpPr>
            <a:spLocks noGrp="1"/>
          </p:cNvSpPr>
          <p:nvPr>
            <p:ph idx="1" hasCustomPrompt="1"/>
          </p:nvPr>
        </p:nvSpPr>
        <p:spPr>
          <a:xfrm>
            <a:off x="457200" y="1828800"/>
            <a:ext cx="8229600" cy="3733800"/>
          </a:xfrm>
        </p:spPr>
        <p:txBody>
          <a:bodyPr/>
          <a:lstStyle>
            <a:lvl1pPr>
              <a:buNone/>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7"/>
          <p:cNvSpPr>
            <a:spLocks noGrp="1"/>
          </p:cNvSpPr>
          <p:nvPr>
            <p:ph type="body" sz="quarter" idx="13" hasCustomPrompt="1"/>
          </p:nvPr>
        </p:nvSpPr>
        <p:spPr>
          <a:xfrm>
            <a:off x="457200" y="914399"/>
            <a:ext cx="8229600" cy="720529"/>
          </a:xfrm>
        </p:spPr>
        <p:txBody>
          <a:bodyPr/>
          <a:lstStyle>
            <a:lvl1pPr>
              <a:buNone/>
              <a:defRPr b="1">
                <a:latin typeface="Arial" pitchFamily="34" charset="0"/>
                <a:cs typeface="Arial" pitchFamily="34" charset="0"/>
              </a:defRPr>
            </a:lvl1pPr>
          </a:lstStyle>
          <a:p>
            <a:pPr lvl="0"/>
            <a:r>
              <a:rPr lang="en-US" dirty="0" smtClean="0"/>
              <a:t>Content</a:t>
            </a:r>
            <a:endParaRPr lang="en-US" dirty="0"/>
          </a:p>
        </p:txBody>
      </p:sp>
    </p:spTree>
    <p:extLst>
      <p:ext uri="{BB962C8B-B14F-4D97-AF65-F5344CB8AC3E}">
        <p14:creationId xmlns:p14="http://schemas.microsoft.com/office/powerpoint/2010/main" val="127022057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B8CA56-B477-4C58-8DF3-9EE02B9AD836}" type="datetimeFigureOut">
              <a:rPr lang="en-US" smtClean="0"/>
              <a:t>3/3/2014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BA952F-A1DD-49C4-A6A3-DBE770EE35EC}" type="slidenum">
              <a:rPr lang="en-US" smtClean="0"/>
              <a:t>‹#›</a:t>
            </a:fld>
            <a:endParaRPr lang="en-US"/>
          </a:p>
        </p:txBody>
      </p:sp>
    </p:spTree>
    <p:extLst>
      <p:ext uri="{BB962C8B-B14F-4D97-AF65-F5344CB8AC3E}">
        <p14:creationId xmlns:p14="http://schemas.microsoft.com/office/powerpoint/2010/main" val="30791927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457200" y="914399"/>
            <a:ext cx="8229600" cy="720529"/>
          </a:xfrm>
        </p:spPr>
        <p:txBody>
          <a:bodyPr/>
          <a:lstStyle>
            <a:lvl1pPr>
              <a:buNone/>
              <a:defRPr b="1">
                <a:latin typeface="Arial" pitchFamily="34" charset="0"/>
                <a:cs typeface="Arial" pitchFamily="34" charset="0"/>
              </a:defRPr>
            </a:lvl1pPr>
          </a:lstStyle>
          <a:p>
            <a:pPr lvl="0"/>
            <a:r>
              <a:rPr lang="en-US" dirty="0" smtClean="0"/>
              <a:t>Replace with your hottest content!</a:t>
            </a:r>
            <a:endParaRPr lang="en-US" dirty="0"/>
          </a:p>
        </p:txBody>
      </p:sp>
      <p:sp>
        <p:nvSpPr>
          <p:cNvPr id="10" name="Content Placeholder 2"/>
          <p:cNvSpPr>
            <a:spLocks noGrp="1"/>
          </p:cNvSpPr>
          <p:nvPr>
            <p:ph idx="14" hasCustomPrompt="1"/>
          </p:nvPr>
        </p:nvSpPr>
        <p:spPr>
          <a:xfrm>
            <a:off x="457200" y="1828800"/>
            <a:ext cx="8229600" cy="3733800"/>
          </a:xfrm>
        </p:spPr>
        <p:txBody>
          <a:bodyPr/>
          <a:lstStyle>
            <a:lvl1pPr>
              <a:buNone/>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Teach your students something right now! </a:t>
            </a:r>
          </a:p>
          <a:p>
            <a:pPr lvl="1"/>
            <a:r>
              <a:rPr lang="en-US" dirty="0" smtClean="0"/>
              <a:t>Grab their attention with your hottest slide</a:t>
            </a:r>
          </a:p>
          <a:p>
            <a:pPr lvl="2"/>
            <a:r>
              <a:rPr lang="en-US" dirty="0" smtClean="0"/>
              <a:t>You can of course reuse this later on.</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409888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152400"/>
            <a:ext cx="9144000" cy="6553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1371600" y="354709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0" name="Picture 1"/>
          <p:cNvPicPr>
            <a:picLocks noChangeAspect="1" noChangeArrowheads="1"/>
          </p:cNvPicPr>
          <p:nvPr userDrawn="1"/>
        </p:nvPicPr>
        <p:blipFill rotWithShape="1">
          <a:blip r:embed="rId2" cstate="print"/>
          <a:srcRect r="97994"/>
          <a:stretch/>
        </p:blipFill>
        <p:spPr bwMode="auto">
          <a:xfrm rot="5400000">
            <a:off x="4495801" y="2209799"/>
            <a:ext cx="152400" cy="9144002"/>
          </a:xfrm>
          <a:prstGeom prst="rect">
            <a:avLst/>
          </a:prstGeom>
          <a:noFill/>
          <a:ln w="12700">
            <a:noFill/>
            <a:miter lim="800000"/>
            <a:headEnd/>
            <a:tailEnd/>
          </a:ln>
        </p:spPr>
      </p:pic>
      <p:pic>
        <p:nvPicPr>
          <p:cNvPr id="11" name="Picture 1"/>
          <p:cNvPicPr>
            <a:picLocks noChangeAspect="1" noChangeArrowheads="1"/>
          </p:cNvPicPr>
          <p:nvPr userDrawn="1"/>
        </p:nvPicPr>
        <p:blipFill rotWithShape="1">
          <a:blip r:embed="rId2" cstate="print"/>
          <a:srcRect r="97994"/>
          <a:stretch/>
        </p:blipFill>
        <p:spPr bwMode="auto">
          <a:xfrm rot="5400000">
            <a:off x="4495801" y="-4495801"/>
            <a:ext cx="152400" cy="9144002"/>
          </a:xfrm>
          <a:prstGeom prst="rect">
            <a:avLst/>
          </a:prstGeom>
          <a:noFill/>
          <a:ln w="12700">
            <a:noFill/>
            <a:miter lim="800000"/>
            <a:headEnd/>
            <a:tailEnd/>
          </a:ln>
        </p:spPr>
      </p:pic>
    </p:spTree>
    <p:extLst>
      <p:ext uri="{BB962C8B-B14F-4D97-AF65-F5344CB8AC3E}">
        <p14:creationId xmlns:p14="http://schemas.microsoft.com/office/powerpoint/2010/main" val="241996401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6934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Key Takeaways Slide">
    <p:spTree>
      <p:nvGrpSpPr>
        <p:cNvPr id="1" name=""/>
        <p:cNvGrpSpPr/>
        <p:nvPr/>
      </p:nvGrpSpPr>
      <p:grpSpPr>
        <a:xfrm>
          <a:off x="0" y="0"/>
          <a:ext cx="0" cy="0"/>
          <a:chOff x="0" y="0"/>
          <a:chExt cx="0" cy="0"/>
        </a:xfrm>
      </p:grpSpPr>
      <p:sp>
        <p:nvSpPr>
          <p:cNvPr id="9" name="Content Placeholder 2"/>
          <p:cNvSpPr>
            <a:spLocks noGrp="1"/>
          </p:cNvSpPr>
          <p:nvPr>
            <p:ph idx="1" hasCustomPrompt="1"/>
          </p:nvPr>
        </p:nvSpPr>
        <p:spPr>
          <a:xfrm>
            <a:off x="457200" y="1828800"/>
            <a:ext cx="8229600" cy="4495800"/>
          </a:xfrm>
        </p:spPr>
        <p:txBody>
          <a:bodyPr/>
          <a:lstStyle>
            <a:lvl1pPr>
              <a:buNone/>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7"/>
          <p:cNvSpPr>
            <a:spLocks noGrp="1"/>
          </p:cNvSpPr>
          <p:nvPr>
            <p:ph type="body" sz="quarter" idx="13" hasCustomPrompt="1"/>
          </p:nvPr>
        </p:nvSpPr>
        <p:spPr>
          <a:xfrm>
            <a:off x="457200" y="914399"/>
            <a:ext cx="8229600" cy="720529"/>
          </a:xfrm>
        </p:spPr>
        <p:txBody>
          <a:bodyPr/>
          <a:lstStyle>
            <a:lvl1pPr>
              <a:buNone/>
              <a:defRPr b="1">
                <a:latin typeface="Arial" pitchFamily="34" charset="0"/>
                <a:cs typeface="Arial" pitchFamily="34" charset="0"/>
              </a:defRPr>
            </a:lvl1pPr>
          </a:lstStyle>
          <a:p>
            <a:pPr lvl="0"/>
            <a:r>
              <a:rPr lang="en-US" dirty="0" smtClean="0"/>
              <a:t>Key Takeaways</a:t>
            </a:r>
            <a:endParaRPr lang="en-US" dirty="0"/>
          </a:p>
        </p:txBody>
      </p:sp>
      <p:sp>
        <p:nvSpPr>
          <p:cNvPr id="2" name="Date Placeholder 1"/>
          <p:cNvSpPr>
            <a:spLocks noGrp="1"/>
          </p:cNvSpPr>
          <p:nvPr>
            <p:ph type="dt" sz="half" idx="14"/>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3" name="Footer Placeholder 2"/>
          <p:cNvSpPr>
            <a:spLocks noGrp="1"/>
          </p:cNvSpPr>
          <p:nvPr>
            <p:ph type="ftr" sz="quarter" idx="15"/>
          </p:nvPr>
        </p:nvSpPr>
        <p:spPr/>
        <p:txBody>
          <a:bodyPr/>
          <a:lstStyle/>
          <a:p>
            <a:r>
              <a:rPr lang="en-US" smtClean="0">
                <a:solidFill>
                  <a:prstClr val="black"/>
                </a:solidFill>
              </a:rPr>
              <a:t>@bmassey #unbounce</a:t>
            </a:r>
            <a:endParaRPr lang="en-US" dirty="0">
              <a:solidFill>
                <a:prstClr val="black"/>
              </a:solidFill>
            </a:endParaRPr>
          </a:p>
        </p:txBody>
      </p:sp>
      <p:sp>
        <p:nvSpPr>
          <p:cNvPr id="4" name="Slide Number Placeholder 3"/>
          <p:cNvSpPr>
            <a:spLocks noGrp="1"/>
          </p:cNvSpPr>
          <p:nvPr>
            <p:ph type="sldNum" sz="quarter" idx="16"/>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276887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F8B8CA56-B477-4C58-8DF3-9EE02B9AD836}" type="datetimeFigureOut">
              <a:rPr lang="en-US" smtClean="0">
                <a:solidFill>
                  <a:prstClr val="black">
                    <a:tint val="75000"/>
                  </a:prstClr>
                </a:solidFill>
              </a:rPr>
              <a:pPr/>
              <a:t>3/3/2014</a:t>
            </a:fld>
            <a:endParaRPr lang="en-US" dirty="0">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DBA952F-A1DD-49C4-A6A3-DBE770EE35EC}"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228600" y="228600"/>
            <a:ext cx="8610600" cy="1143000"/>
          </a:xfrm>
        </p:spPr>
        <p:txBody>
          <a:bodyPr/>
          <a:lstStyle>
            <a:lvl1pPr algn="l">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1027685329"/>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p:cNvSpPr/>
          <p:nvPr userDrawn="1"/>
        </p:nvSpPr>
        <p:spPr>
          <a:xfrm>
            <a:off x="0" y="0"/>
            <a:ext cx="9144000" cy="1752600"/>
          </a:xfrm>
          <a:prstGeom prst="rect">
            <a:avLst/>
          </a:prstGeom>
          <a:solidFill>
            <a:srgbClr val="EAEAE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0" y="1981200"/>
            <a:ext cx="9144000" cy="4343400"/>
          </a:xfrm>
          <a:prstGeom prst="rect">
            <a:avLst/>
          </a:prstGeom>
          <a:solidFill>
            <a:srgbClr val="1132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54709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Rectangle 3"/>
          <p:cNvSpPr/>
          <p:nvPr userDrawn="1"/>
        </p:nvSpPr>
        <p:spPr>
          <a:xfrm>
            <a:off x="0" y="6324600"/>
            <a:ext cx="9144000" cy="533400"/>
          </a:xfrm>
          <a:prstGeom prst="rect">
            <a:avLst/>
          </a:prstGeom>
          <a:solidFill>
            <a:srgbClr val="1D48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gradFill>
                <a:gsLst>
                  <a:gs pos="0">
                    <a:srgbClr val="1D4870"/>
                  </a:gs>
                  <a:gs pos="83000">
                    <a:srgbClr val="4F81BD">
                      <a:tint val="44500"/>
                      <a:satMod val="160000"/>
                    </a:srgbClr>
                  </a:gs>
                  <a:gs pos="100000">
                    <a:srgbClr val="4F81BD">
                      <a:tint val="23500"/>
                      <a:satMod val="160000"/>
                    </a:srgbClr>
                  </a:gs>
                </a:gsLst>
                <a:lin ang="5400000" scaled="0"/>
              </a:gradFill>
            </a:endParaRPr>
          </a:p>
        </p:txBody>
      </p:sp>
      <p:sp>
        <p:nvSpPr>
          <p:cNvPr id="5" name="Rectangle 4"/>
          <p:cNvSpPr/>
          <p:nvPr userDrawn="1"/>
        </p:nvSpPr>
        <p:spPr>
          <a:xfrm>
            <a:off x="0" y="1752600"/>
            <a:ext cx="9144000" cy="228600"/>
          </a:xfrm>
          <a:prstGeom prst="rect">
            <a:avLst/>
          </a:prstGeom>
          <a:solidFill>
            <a:srgbClr val="1D48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gradFill>
                <a:gsLst>
                  <a:gs pos="0">
                    <a:srgbClr val="1D4870"/>
                  </a:gs>
                  <a:gs pos="83000">
                    <a:srgbClr val="4F81BD">
                      <a:tint val="44500"/>
                      <a:satMod val="160000"/>
                    </a:srgbClr>
                  </a:gs>
                  <a:gs pos="100000">
                    <a:srgbClr val="4F81BD">
                      <a:tint val="23500"/>
                      <a:satMod val="160000"/>
                    </a:srgbClr>
                  </a:gs>
                </a:gsLst>
                <a:lin ang="5400000" scaled="0"/>
              </a:gradFill>
            </a:endParaRPr>
          </a:p>
        </p:txBody>
      </p:sp>
    </p:spTree>
    <p:extLst>
      <p:ext uri="{BB962C8B-B14F-4D97-AF65-F5344CB8AC3E}">
        <p14:creationId xmlns:p14="http://schemas.microsoft.com/office/powerpoint/2010/main" val="370699436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31838"/>
            <a:ext cx="8229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20574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0"/>
            <a:ext cx="6324600" cy="552450"/>
          </a:xfrm>
          <a:prstGeom prst="rect">
            <a:avLst/>
          </a:prstGeom>
          <a:solidFill>
            <a:srgbClr val="1D4870"/>
          </a:solidFill>
          <a:ln>
            <a:noFill/>
          </a:ln>
          <a:effectLst>
            <a:outerShdw blurRad="101600" dist="35921" dir="5400000" algn="ctr" rotWithShape="0">
              <a:schemeClr val="bg1">
                <a:lumMod val="50000"/>
              </a:schemeClr>
            </a:outerShdw>
          </a:effectLst>
          <a:extLst>
            <a:ext uri="{91240B29-F687-4F45-9708-019B960494DF}">
              <a14:hiddenLine xmlns:a14="http://schemas.microsoft.com/office/drawing/2010/main" w="9525">
                <a:solidFill>
                  <a:schemeClr val="tx1"/>
                </a:solidFill>
                <a:miter lim="800000"/>
                <a:headEnd/>
                <a:tailEn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gradFill>
                <a:gsLst>
                  <a:gs pos="0">
                    <a:srgbClr val="1D4870"/>
                  </a:gs>
                  <a:gs pos="83000">
                    <a:srgbClr val="4F81BD">
                      <a:tint val="44500"/>
                      <a:satMod val="160000"/>
                    </a:srgbClr>
                  </a:gs>
                  <a:gs pos="100000">
                    <a:srgbClr val="4F81BD">
                      <a:tint val="23500"/>
                      <a:satMod val="160000"/>
                    </a:srgbClr>
                  </a:gs>
                </a:gsLst>
                <a:lin ang="5400000" scaled="0"/>
              </a:gradFill>
            </a:endParaRPr>
          </a:p>
        </p:txBody>
      </p:sp>
      <p:sp>
        <p:nvSpPr>
          <p:cNvPr id="11" name="Rectangle 10"/>
          <p:cNvSpPr/>
          <p:nvPr userDrawn="1"/>
        </p:nvSpPr>
        <p:spPr>
          <a:xfrm>
            <a:off x="0" y="6629400"/>
            <a:ext cx="9144000" cy="228600"/>
          </a:xfrm>
          <a:prstGeom prst="rect">
            <a:avLst/>
          </a:prstGeom>
          <a:solidFill>
            <a:srgbClr val="1D48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gradFill>
                <a:gsLst>
                  <a:gs pos="0">
                    <a:srgbClr val="1D4870"/>
                  </a:gs>
                  <a:gs pos="83000">
                    <a:srgbClr val="4F81BD">
                      <a:tint val="44500"/>
                      <a:satMod val="160000"/>
                    </a:srgbClr>
                  </a:gs>
                  <a:gs pos="100000">
                    <a:srgbClr val="4F81BD">
                      <a:tint val="23500"/>
                      <a:satMod val="160000"/>
                    </a:srgbClr>
                  </a:gs>
                </a:gsLst>
                <a:lin ang="5400000" scaled="0"/>
              </a:gradFill>
            </a:endParaRPr>
          </a:p>
        </p:txBody>
      </p:sp>
    </p:spTree>
    <p:extLst>
      <p:ext uri="{BB962C8B-B14F-4D97-AF65-F5344CB8AC3E}">
        <p14:creationId xmlns:p14="http://schemas.microsoft.com/office/powerpoint/2010/main" val="283445229"/>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1744185"/>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3075"/>
            <a:ext cx="8229600" cy="1143000"/>
          </a:xfrm>
        </p:spPr>
        <p:txBody>
          <a:bodyPr/>
          <a:lstStyle/>
          <a:p>
            <a:r>
              <a:rPr lang="en-US" smtClean="0"/>
              <a:t>Click to edit Master title style</a:t>
            </a:r>
            <a:endParaRPr lang="en-US"/>
          </a:p>
        </p:txBody>
      </p:sp>
      <p:sp>
        <p:nvSpPr>
          <p:cNvPr id="3" name="Content Placeholder 2"/>
          <p:cNvSpPr>
            <a:spLocks noGrp="1"/>
          </p:cNvSpPr>
          <p:nvPr>
            <p:ph sz="half" idx="1" hasCustomPrompt="1"/>
          </p:nvPr>
        </p:nvSpPr>
        <p:spPr>
          <a:xfrm>
            <a:off x="457200" y="17986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r>
              <a:rPr lang="en-US" dirty="0" smtClean="0"/>
              <a:t>Click to edit Master text styles</a:t>
            </a:r>
          </a:p>
        </p:txBody>
      </p:sp>
      <p:sp>
        <p:nvSpPr>
          <p:cNvPr id="4" name="Content Placeholder 3"/>
          <p:cNvSpPr>
            <a:spLocks noGrp="1"/>
          </p:cNvSpPr>
          <p:nvPr>
            <p:ph sz="half" idx="2"/>
          </p:nvPr>
        </p:nvSpPr>
        <p:spPr>
          <a:xfrm>
            <a:off x="4648200" y="17986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smtClean="0">
              <a:solidFill>
                <a:prstClr val="black"/>
              </a:solidFill>
            </a:endParaRPr>
          </a:p>
        </p:txBody>
      </p:sp>
      <p:sp>
        <p:nvSpPr>
          <p:cNvPr id="7" name="Slide Number Placeholder 6"/>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9698775"/>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73075"/>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7335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33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7335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733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smtClean="0">
              <a:solidFill>
                <a:prstClr val="black"/>
              </a:solidFill>
            </a:endParaRPr>
          </a:p>
        </p:txBody>
      </p:sp>
      <p:sp>
        <p:nvSpPr>
          <p:cNvPr id="9" name="Slide Number Placeholder 8"/>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750018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B8CA56-B477-4C58-8DF3-9EE02B9AD836}" type="datetimeFigureOut">
              <a:rPr lang="en-US" smtClean="0"/>
              <a:t>3/3/2014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BA952F-A1DD-49C4-A6A3-DBE770EE35EC}" type="slidenum">
              <a:rPr lang="en-US" smtClean="0"/>
              <a:t>‹#›</a:t>
            </a:fld>
            <a:endParaRPr lang="en-US"/>
          </a:p>
        </p:txBody>
      </p:sp>
    </p:spTree>
    <p:extLst>
      <p:ext uri="{BB962C8B-B14F-4D97-AF65-F5344CB8AC3E}">
        <p14:creationId xmlns:p14="http://schemas.microsoft.com/office/powerpoint/2010/main" val="905996766"/>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smtClean="0">
              <a:solidFill>
                <a:prstClr val="black"/>
              </a:solidFill>
            </a:endParaRPr>
          </a:p>
        </p:txBody>
      </p:sp>
      <p:sp>
        <p:nvSpPr>
          <p:cNvPr id="5" name="Slide Number Placeholder 4"/>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3517644"/>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solidFill>
              </a:rPr>
              <a:t>@bmassey #unbounce</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0670862"/>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28687"/>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92868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090737"/>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smtClean="0">
              <a:solidFill>
                <a:prstClr val="black"/>
              </a:solidFill>
            </a:endParaRPr>
          </a:p>
        </p:txBody>
      </p:sp>
      <p:sp>
        <p:nvSpPr>
          <p:cNvPr id="7" name="Slide Number Placeholder 6"/>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6039254"/>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530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609600"/>
            <a:ext cx="6934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5197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sz="1400">
                <a:solidFill>
                  <a:schemeClr val="tx1"/>
                </a:solidFill>
              </a:defRPr>
            </a:lvl1p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3469857"/>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625475"/>
            <a:ext cx="8229600" cy="1143000"/>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951037"/>
            <a:ext cx="8229600" cy="4297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solidFill>
              </a:rPr>
              <a:t>@bmassey #unbounce</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046877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06475"/>
            <a:ext cx="2057400" cy="50133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006475"/>
            <a:ext cx="6019800" cy="50133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31610094"/>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extBox 8"/>
          <p:cNvSpPr txBox="1"/>
          <p:nvPr userDrawn="1"/>
        </p:nvSpPr>
        <p:spPr>
          <a:xfrm>
            <a:off x="6248400" y="6354645"/>
            <a:ext cx="1905000" cy="338554"/>
          </a:xfrm>
          <a:prstGeom prst="rect">
            <a:avLst/>
          </a:prstGeom>
          <a:noFill/>
        </p:spPr>
        <p:txBody>
          <a:bodyPr wrap="square" rtlCol="0">
            <a:spAutoFit/>
          </a:bodyPr>
          <a:lstStyle/>
          <a:p>
            <a:pPr algn="ctr"/>
            <a:r>
              <a:rPr lang="en-US" sz="1600" b="1" i="1" dirty="0">
                <a:solidFill>
                  <a:prstClr val="white"/>
                </a:solidFill>
                <a:latin typeface="Arial"/>
                <a:cs typeface="Arial"/>
              </a:rPr>
              <a:t>Move The Needle</a:t>
            </a:r>
          </a:p>
        </p:txBody>
      </p:sp>
      <p:sp>
        <p:nvSpPr>
          <p:cNvPr id="14" name="Content Placeholder 2"/>
          <p:cNvSpPr>
            <a:spLocks noGrp="1"/>
          </p:cNvSpPr>
          <p:nvPr>
            <p:ph idx="1" hasCustomPrompt="1"/>
          </p:nvPr>
        </p:nvSpPr>
        <p:spPr>
          <a:xfrm>
            <a:off x="457200" y="1828800"/>
            <a:ext cx="8229600" cy="3733800"/>
          </a:xfrm>
        </p:spPr>
        <p:txBody>
          <a:bodyPr/>
          <a:lstStyle>
            <a:lvl1pPr>
              <a:buNone/>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7"/>
          <p:cNvSpPr>
            <a:spLocks noGrp="1"/>
          </p:cNvSpPr>
          <p:nvPr>
            <p:ph type="body" sz="quarter" idx="13" hasCustomPrompt="1"/>
          </p:nvPr>
        </p:nvSpPr>
        <p:spPr>
          <a:xfrm>
            <a:off x="457200" y="914399"/>
            <a:ext cx="8229600" cy="720529"/>
          </a:xfrm>
        </p:spPr>
        <p:txBody>
          <a:bodyPr/>
          <a:lstStyle>
            <a:lvl1pPr>
              <a:buNone/>
              <a:defRPr b="1">
                <a:latin typeface="Arial" pitchFamily="34" charset="0"/>
                <a:cs typeface="Arial" pitchFamily="34" charset="0"/>
              </a:defRPr>
            </a:lvl1pPr>
          </a:lstStyle>
          <a:p>
            <a:pPr lvl="0"/>
            <a:r>
              <a:rPr lang="en-US" dirty="0" smtClean="0"/>
              <a:t>Content</a:t>
            </a:r>
            <a:endParaRPr lang="en-US" dirty="0"/>
          </a:p>
        </p:txBody>
      </p:sp>
    </p:spTree>
    <p:extLst>
      <p:ext uri="{BB962C8B-B14F-4D97-AF65-F5344CB8AC3E}">
        <p14:creationId xmlns:p14="http://schemas.microsoft.com/office/powerpoint/2010/main" val="3186875476"/>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457200" y="914399"/>
            <a:ext cx="8229600" cy="720529"/>
          </a:xfrm>
        </p:spPr>
        <p:txBody>
          <a:bodyPr/>
          <a:lstStyle>
            <a:lvl1pPr>
              <a:buNone/>
              <a:defRPr b="1">
                <a:latin typeface="Arial" pitchFamily="34" charset="0"/>
                <a:cs typeface="Arial" pitchFamily="34" charset="0"/>
              </a:defRPr>
            </a:lvl1pPr>
          </a:lstStyle>
          <a:p>
            <a:pPr lvl="0"/>
            <a:r>
              <a:rPr lang="en-US" dirty="0" smtClean="0"/>
              <a:t>Replace with your hottest content!</a:t>
            </a:r>
            <a:endParaRPr lang="en-US" dirty="0"/>
          </a:p>
        </p:txBody>
      </p:sp>
      <p:sp>
        <p:nvSpPr>
          <p:cNvPr id="10" name="Content Placeholder 2"/>
          <p:cNvSpPr>
            <a:spLocks noGrp="1"/>
          </p:cNvSpPr>
          <p:nvPr>
            <p:ph idx="14" hasCustomPrompt="1"/>
          </p:nvPr>
        </p:nvSpPr>
        <p:spPr>
          <a:xfrm>
            <a:off x="457200" y="1828800"/>
            <a:ext cx="8229600" cy="3733800"/>
          </a:xfrm>
        </p:spPr>
        <p:txBody>
          <a:bodyPr/>
          <a:lstStyle>
            <a:lvl1pPr>
              <a:buNone/>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Teach your students something right now! </a:t>
            </a:r>
          </a:p>
          <a:p>
            <a:pPr lvl="1"/>
            <a:r>
              <a:rPr lang="en-US" dirty="0" smtClean="0"/>
              <a:t>Grab their attention with your hottest slide</a:t>
            </a:r>
          </a:p>
          <a:p>
            <a:pPr lvl="2"/>
            <a:r>
              <a:rPr lang="en-US" dirty="0" smtClean="0"/>
              <a:t>You can of course reuse this later on.</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13241298"/>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152400"/>
            <a:ext cx="9144000" cy="6553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1371600" y="354709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0" name="Picture 1"/>
          <p:cNvPicPr>
            <a:picLocks noChangeAspect="1" noChangeArrowheads="1"/>
          </p:cNvPicPr>
          <p:nvPr userDrawn="1"/>
        </p:nvPicPr>
        <p:blipFill rotWithShape="1">
          <a:blip r:embed="rId2" cstate="print"/>
          <a:srcRect r="97994"/>
          <a:stretch/>
        </p:blipFill>
        <p:spPr bwMode="auto">
          <a:xfrm rot="5400000">
            <a:off x="4495801" y="2209799"/>
            <a:ext cx="152400" cy="9144002"/>
          </a:xfrm>
          <a:prstGeom prst="rect">
            <a:avLst/>
          </a:prstGeom>
          <a:noFill/>
          <a:ln w="12700">
            <a:noFill/>
            <a:miter lim="800000"/>
            <a:headEnd/>
            <a:tailEnd/>
          </a:ln>
        </p:spPr>
      </p:pic>
      <p:pic>
        <p:nvPicPr>
          <p:cNvPr id="11" name="Picture 1"/>
          <p:cNvPicPr>
            <a:picLocks noChangeAspect="1" noChangeArrowheads="1"/>
          </p:cNvPicPr>
          <p:nvPr userDrawn="1"/>
        </p:nvPicPr>
        <p:blipFill rotWithShape="1">
          <a:blip r:embed="rId2" cstate="print"/>
          <a:srcRect r="97994"/>
          <a:stretch/>
        </p:blipFill>
        <p:spPr bwMode="auto">
          <a:xfrm rot="5400000">
            <a:off x="4495801" y="-4495801"/>
            <a:ext cx="152400" cy="9144002"/>
          </a:xfrm>
          <a:prstGeom prst="rect">
            <a:avLst/>
          </a:prstGeom>
          <a:noFill/>
          <a:ln w="12700">
            <a:noFill/>
            <a:miter lim="800000"/>
            <a:headEnd/>
            <a:tailEnd/>
          </a:ln>
        </p:spPr>
      </p:pic>
    </p:spTree>
    <p:extLst>
      <p:ext uri="{BB962C8B-B14F-4D97-AF65-F5344CB8AC3E}">
        <p14:creationId xmlns:p14="http://schemas.microsoft.com/office/powerpoint/2010/main" val="1665088586"/>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Key Takeaways Slide">
    <p:spTree>
      <p:nvGrpSpPr>
        <p:cNvPr id="1" name=""/>
        <p:cNvGrpSpPr/>
        <p:nvPr/>
      </p:nvGrpSpPr>
      <p:grpSpPr>
        <a:xfrm>
          <a:off x="0" y="0"/>
          <a:ext cx="0" cy="0"/>
          <a:chOff x="0" y="0"/>
          <a:chExt cx="0" cy="0"/>
        </a:xfrm>
      </p:grpSpPr>
      <p:sp>
        <p:nvSpPr>
          <p:cNvPr id="9" name="Content Placeholder 2"/>
          <p:cNvSpPr>
            <a:spLocks noGrp="1"/>
          </p:cNvSpPr>
          <p:nvPr>
            <p:ph idx="1" hasCustomPrompt="1"/>
          </p:nvPr>
        </p:nvSpPr>
        <p:spPr>
          <a:xfrm>
            <a:off x="457200" y="1828800"/>
            <a:ext cx="8229600" cy="4495800"/>
          </a:xfrm>
        </p:spPr>
        <p:txBody>
          <a:bodyPr/>
          <a:lstStyle>
            <a:lvl1pPr>
              <a:buNone/>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7"/>
          <p:cNvSpPr>
            <a:spLocks noGrp="1"/>
          </p:cNvSpPr>
          <p:nvPr>
            <p:ph type="body" sz="quarter" idx="13" hasCustomPrompt="1"/>
          </p:nvPr>
        </p:nvSpPr>
        <p:spPr>
          <a:xfrm>
            <a:off x="457200" y="914399"/>
            <a:ext cx="8229600" cy="720529"/>
          </a:xfrm>
        </p:spPr>
        <p:txBody>
          <a:bodyPr/>
          <a:lstStyle>
            <a:lvl1pPr>
              <a:buNone/>
              <a:defRPr b="1">
                <a:latin typeface="Arial" pitchFamily="34" charset="0"/>
                <a:cs typeface="Arial" pitchFamily="34" charset="0"/>
              </a:defRPr>
            </a:lvl1pPr>
          </a:lstStyle>
          <a:p>
            <a:pPr lvl="0"/>
            <a:r>
              <a:rPr lang="en-US" dirty="0" smtClean="0"/>
              <a:t>Key Takeaways</a:t>
            </a:r>
            <a:endParaRPr lang="en-US" dirty="0"/>
          </a:p>
        </p:txBody>
      </p:sp>
      <p:sp>
        <p:nvSpPr>
          <p:cNvPr id="2" name="Date Placeholder 1"/>
          <p:cNvSpPr>
            <a:spLocks noGrp="1"/>
          </p:cNvSpPr>
          <p:nvPr>
            <p:ph type="dt" sz="half" idx="14"/>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3" name="Footer Placeholder 2"/>
          <p:cNvSpPr>
            <a:spLocks noGrp="1"/>
          </p:cNvSpPr>
          <p:nvPr>
            <p:ph type="ftr" sz="quarter" idx="15"/>
          </p:nvPr>
        </p:nvSpPr>
        <p:spPr/>
        <p:txBody>
          <a:bodyPr/>
          <a:lstStyle/>
          <a:p>
            <a:r>
              <a:rPr lang="en-US" smtClean="0">
                <a:solidFill>
                  <a:prstClr val="black"/>
                </a:solidFill>
              </a:rPr>
              <a:t>@bmassey #unbounce</a:t>
            </a:r>
            <a:endParaRPr lang="en-US" dirty="0">
              <a:solidFill>
                <a:prstClr val="black"/>
              </a:solidFill>
            </a:endParaRPr>
          </a:p>
        </p:txBody>
      </p:sp>
      <p:sp>
        <p:nvSpPr>
          <p:cNvPr id="4" name="Slide Number Placeholder 3"/>
          <p:cNvSpPr>
            <a:spLocks noGrp="1"/>
          </p:cNvSpPr>
          <p:nvPr>
            <p:ph type="sldNum" sz="quarter" idx="16"/>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557746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6" name="Rectangle 5"/>
          <p:cNvSpPr/>
          <p:nvPr userDrawn="1"/>
        </p:nvSpPr>
        <p:spPr>
          <a:xfrm>
            <a:off x="1" y="-2"/>
            <a:ext cx="9144000" cy="11396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9598"/>
            <a:ext cx="82296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bg1"/>
                </a:solidFill>
              </a:defRPr>
            </a:lvl1pPr>
          </a:lstStyle>
          <a:p>
            <a:fld id="{F8B8CA56-B477-4C58-8DF3-9EE02B9AD836}" type="datetimeFigureOut">
              <a:rPr lang="en-US" smtClean="0"/>
              <a:pPr/>
              <a:t>3/3/2014</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1DBA952F-A1DD-49C4-A6A3-DBE770EE35EC}" type="slidenum">
              <a:rPr lang="en-US" smtClean="0"/>
              <a:pPr/>
              <a:t>‹#›</a:t>
            </a:fld>
            <a:endParaRPr lang="en-US"/>
          </a:p>
        </p:txBody>
      </p:sp>
    </p:spTree>
    <p:extLst>
      <p:ext uri="{BB962C8B-B14F-4D97-AF65-F5344CB8AC3E}">
        <p14:creationId xmlns:p14="http://schemas.microsoft.com/office/powerpoint/2010/main" val="329045737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F8B8CA56-B477-4C58-8DF3-9EE02B9AD836}" type="datetimeFigureOut">
              <a:rPr lang="en-US" smtClean="0">
                <a:solidFill>
                  <a:prstClr val="black">
                    <a:tint val="75000"/>
                  </a:prstClr>
                </a:solidFill>
              </a:rPr>
              <a:pPr/>
              <a:t>3/3/2014</a:t>
            </a:fld>
            <a:endParaRPr lang="en-US" dirty="0">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DBA952F-A1DD-49C4-A6A3-DBE770EE35EC}"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228600" y="228600"/>
            <a:ext cx="8610600" cy="1143000"/>
          </a:xfrm>
        </p:spPr>
        <p:txBody>
          <a:bodyPr/>
          <a:lstStyle>
            <a:lvl1pPr algn="l">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1819282226"/>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p:cNvSpPr/>
          <p:nvPr userDrawn="1"/>
        </p:nvSpPr>
        <p:spPr>
          <a:xfrm>
            <a:off x="0" y="0"/>
            <a:ext cx="9144000" cy="1752600"/>
          </a:xfrm>
          <a:prstGeom prst="rect">
            <a:avLst/>
          </a:prstGeom>
          <a:solidFill>
            <a:srgbClr val="EAEAE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0" y="1981200"/>
            <a:ext cx="9144000" cy="4343400"/>
          </a:xfrm>
          <a:prstGeom prst="rect">
            <a:avLst/>
          </a:prstGeom>
          <a:solidFill>
            <a:srgbClr val="1132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54709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Rectangle 3"/>
          <p:cNvSpPr/>
          <p:nvPr userDrawn="1"/>
        </p:nvSpPr>
        <p:spPr>
          <a:xfrm>
            <a:off x="0" y="6324600"/>
            <a:ext cx="9144000" cy="533400"/>
          </a:xfrm>
          <a:prstGeom prst="rect">
            <a:avLst/>
          </a:prstGeom>
          <a:solidFill>
            <a:srgbClr val="1D48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gradFill>
                <a:gsLst>
                  <a:gs pos="0">
                    <a:srgbClr val="1D4870"/>
                  </a:gs>
                  <a:gs pos="83000">
                    <a:srgbClr val="4F81BD">
                      <a:tint val="44500"/>
                      <a:satMod val="160000"/>
                    </a:srgbClr>
                  </a:gs>
                  <a:gs pos="100000">
                    <a:srgbClr val="4F81BD">
                      <a:tint val="23500"/>
                      <a:satMod val="160000"/>
                    </a:srgbClr>
                  </a:gs>
                </a:gsLst>
                <a:lin ang="5400000" scaled="0"/>
              </a:gradFill>
            </a:endParaRPr>
          </a:p>
        </p:txBody>
      </p:sp>
      <p:sp>
        <p:nvSpPr>
          <p:cNvPr id="5" name="Rectangle 4"/>
          <p:cNvSpPr/>
          <p:nvPr userDrawn="1"/>
        </p:nvSpPr>
        <p:spPr>
          <a:xfrm>
            <a:off x="0" y="1752600"/>
            <a:ext cx="9144000" cy="228600"/>
          </a:xfrm>
          <a:prstGeom prst="rect">
            <a:avLst/>
          </a:prstGeom>
          <a:solidFill>
            <a:srgbClr val="1D48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gradFill>
                <a:gsLst>
                  <a:gs pos="0">
                    <a:srgbClr val="1D4870"/>
                  </a:gs>
                  <a:gs pos="83000">
                    <a:srgbClr val="4F81BD">
                      <a:tint val="44500"/>
                      <a:satMod val="160000"/>
                    </a:srgbClr>
                  </a:gs>
                  <a:gs pos="100000">
                    <a:srgbClr val="4F81BD">
                      <a:tint val="23500"/>
                      <a:satMod val="160000"/>
                    </a:srgbClr>
                  </a:gs>
                </a:gsLst>
                <a:lin ang="5400000" scaled="0"/>
              </a:gradFill>
            </a:endParaRPr>
          </a:p>
        </p:txBody>
      </p:sp>
    </p:spTree>
    <p:extLst>
      <p:ext uri="{BB962C8B-B14F-4D97-AF65-F5344CB8AC3E}">
        <p14:creationId xmlns:p14="http://schemas.microsoft.com/office/powerpoint/2010/main" val="1222657977"/>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31838"/>
            <a:ext cx="8229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20574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0"/>
            <a:ext cx="6324600" cy="552450"/>
          </a:xfrm>
          <a:prstGeom prst="rect">
            <a:avLst/>
          </a:prstGeom>
          <a:solidFill>
            <a:srgbClr val="1D4870"/>
          </a:solidFill>
          <a:ln>
            <a:noFill/>
          </a:ln>
          <a:effectLst>
            <a:outerShdw blurRad="101600" dist="35921" dir="5400000" algn="ctr" rotWithShape="0">
              <a:schemeClr val="bg1">
                <a:lumMod val="50000"/>
              </a:schemeClr>
            </a:outerShdw>
          </a:effectLst>
          <a:extLst>
            <a:ext uri="{91240B29-F687-4F45-9708-019B960494DF}">
              <a14:hiddenLine xmlns:a14="http://schemas.microsoft.com/office/drawing/2010/main" w="9525">
                <a:solidFill>
                  <a:schemeClr val="tx1"/>
                </a:solidFill>
                <a:miter lim="800000"/>
                <a:headEnd/>
                <a:tailEn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gradFill>
                <a:gsLst>
                  <a:gs pos="0">
                    <a:srgbClr val="1D4870"/>
                  </a:gs>
                  <a:gs pos="83000">
                    <a:srgbClr val="4F81BD">
                      <a:tint val="44500"/>
                      <a:satMod val="160000"/>
                    </a:srgbClr>
                  </a:gs>
                  <a:gs pos="100000">
                    <a:srgbClr val="4F81BD">
                      <a:tint val="23500"/>
                      <a:satMod val="160000"/>
                    </a:srgbClr>
                  </a:gs>
                </a:gsLst>
                <a:lin ang="5400000" scaled="0"/>
              </a:gradFill>
            </a:endParaRPr>
          </a:p>
        </p:txBody>
      </p:sp>
      <p:sp>
        <p:nvSpPr>
          <p:cNvPr id="11" name="Rectangle 10"/>
          <p:cNvSpPr/>
          <p:nvPr userDrawn="1"/>
        </p:nvSpPr>
        <p:spPr>
          <a:xfrm>
            <a:off x="0" y="6629400"/>
            <a:ext cx="9144000" cy="228600"/>
          </a:xfrm>
          <a:prstGeom prst="rect">
            <a:avLst/>
          </a:prstGeom>
          <a:solidFill>
            <a:srgbClr val="1D48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gradFill>
                <a:gsLst>
                  <a:gs pos="0">
                    <a:srgbClr val="1D4870"/>
                  </a:gs>
                  <a:gs pos="83000">
                    <a:srgbClr val="4F81BD">
                      <a:tint val="44500"/>
                      <a:satMod val="160000"/>
                    </a:srgbClr>
                  </a:gs>
                  <a:gs pos="100000">
                    <a:srgbClr val="4F81BD">
                      <a:tint val="23500"/>
                      <a:satMod val="160000"/>
                    </a:srgbClr>
                  </a:gs>
                </a:gsLst>
                <a:lin ang="5400000" scaled="0"/>
              </a:gradFill>
            </a:endParaRPr>
          </a:p>
        </p:txBody>
      </p:sp>
    </p:spTree>
    <p:extLst>
      <p:ext uri="{BB962C8B-B14F-4D97-AF65-F5344CB8AC3E}">
        <p14:creationId xmlns:p14="http://schemas.microsoft.com/office/powerpoint/2010/main" val="1387889503"/>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5428397"/>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3075"/>
            <a:ext cx="8229600" cy="1143000"/>
          </a:xfrm>
        </p:spPr>
        <p:txBody>
          <a:bodyPr/>
          <a:lstStyle/>
          <a:p>
            <a:r>
              <a:rPr lang="en-US" smtClean="0"/>
              <a:t>Click to edit Master title style</a:t>
            </a:r>
            <a:endParaRPr lang="en-US"/>
          </a:p>
        </p:txBody>
      </p:sp>
      <p:sp>
        <p:nvSpPr>
          <p:cNvPr id="3" name="Content Placeholder 2"/>
          <p:cNvSpPr>
            <a:spLocks noGrp="1"/>
          </p:cNvSpPr>
          <p:nvPr>
            <p:ph sz="half" idx="1" hasCustomPrompt="1"/>
          </p:nvPr>
        </p:nvSpPr>
        <p:spPr>
          <a:xfrm>
            <a:off x="457200" y="17986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r>
              <a:rPr lang="en-US" dirty="0" smtClean="0"/>
              <a:t>Click to edit Master text styles</a:t>
            </a:r>
          </a:p>
        </p:txBody>
      </p:sp>
      <p:sp>
        <p:nvSpPr>
          <p:cNvPr id="4" name="Content Placeholder 3"/>
          <p:cNvSpPr>
            <a:spLocks noGrp="1"/>
          </p:cNvSpPr>
          <p:nvPr>
            <p:ph sz="half" idx="2"/>
          </p:nvPr>
        </p:nvSpPr>
        <p:spPr>
          <a:xfrm>
            <a:off x="4648200" y="17986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smtClean="0">
              <a:solidFill>
                <a:prstClr val="black"/>
              </a:solidFill>
            </a:endParaRPr>
          </a:p>
        </p:txBody>
      </p:sp>
      <p:sp>
        <p:nvSpPr>
          <p:cNvPr id="7" name="Slide Number Placeholder 6"/>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1905420"/>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73075"/>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7335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33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7335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733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smtClean="0">
              <a:solidFill>
                <a:prstClr val="black"/>
              </a:solidFill>
            </a:endParaRPr>
          </a:p>
        </p:txBody>
      </p:sp>
      <p:sp>
        <p:nvSpPr>
          <p:cNvPr id="9" name="Slide Number Placeholder 8"/>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6520465"/>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smtClean="0">
              <a:solidFill>
                <a:prstClr val="black"/>
              </a:solidFill>
            </a:endParaRPr>
          </a:p>
        </p:txBody>
      </p:sp>
      <p:sp>
        <p:nvSpPr>
          <p:cNvPr id="5" name="Slide Number Placeholder 4"/>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7991508"/>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solidFill>
              </a:rPr>
              <a:t>@bmassey #unbounce</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1424969"/>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28687"/>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92868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090737"/>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smtClean="0">
              <a:solidFill>
                <a:prstClr val="black"/>
              </a:solidFill>
            </a:endParaRPr>
          </a:p>
        </p:txBody>
      </p:sp>
      <p:sp>
        <p:nvSpPr>
          <p:cNvPr id="7" name="Slide Number Placeholder 6"/>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8824669"/>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530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609600"/>
            <a:ext cx="6934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5197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sz="1400">
                <a:solidFill>
                  <a:schemeClr val="tx1"/>
                </a:solidFill>
              </a:defRPr>
            </a:lvl1p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646600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tx1"/>
        </a:solidFill>
        <a:effectLst/>
      </p:bgPr>
    </p:bg>
    <p:spTree>
      <p:nvGrpSpPr>
        <p:cNvPr id="1" name=""/>
        <p:cNvGrpSpPr/>
        <p:nvPr/>
      </p:nvGrpSpPr>
      <p:grpSpPr>
        <a:xfrm>
          <a:off x="0" y="0"/>
          <a:ext cx="0" cy="0"/>
          <a:chOff x="0" y="0"/>
          <a:chExt cx="0" cy="0"/>
        </a:xfrm>
      </p:grpSpPr>
      <p:sp>
        <p:nvSpPr>
          <p:cNvPr id="6" name="Rectangle 5"/>
          <p:cNvSpPr/>
          <p:nvPr userDrawn="1"/>
        </p:nvSpPr>
        <p:spPr>
          <a:xfrm>
            <a:off x="1" y="-2"/>
            <a:ext cx="9144000" cy="11396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9598"/>
            <a:ext cx="82296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bg1"/>
                </a:solidFill>
              </a:defRPr>
            </a:lvl1pPr>
          </a:lstStyle>
          <a:p>
            <a:fld id="{F8B8CA56-B477-4C58-8DF3-9EE02B9AD836}" type="datetimeFigureOut">
              <a:rPr lang="en-US" smtClean="0"/>
              <a:pPr/>
              <a:t>3/3/2014</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1DBA952F-A1DD-49C4-A6A3-DBE770EE35EC}" type="slidenum">
              <a:rPr lang="en-US" smtClean="0"/>
              <a:pPr/>
              <a:t>‹#›</a:t>
            </a:fld>
            <a:endParaRPr lang="en-US"/>
          </a:p>
        </p:txBody>
      </p:sp>
      <p:sp>
        <p:nvSpPr>
          <p:cNvPr id="8" name="Content Placeholder 7"/>
          <p:cNvSpPr>
            <a:spLocks noGrp="1"/>
          </p:cNvSpPr>
          <p:nvPr>
            <p:ph sz="quarter" idx="13"/>
          </p:nvPr>
        </p:nvSpPr>
        <p:spPr>
          <a:xfrm>
            <a:off x="438150" y="1352550"/>
            <a:ext cx="8255000" cy="47847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52377553"/>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625475"/>
            <a:ext cx="8229600" cy="1143000"/>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951037"/>
            <a:ext cx="8229600" cy="4297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solidFill>
              </a:rPr>
              <a:t>@bmassey #unbounce</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8303553"/>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06475"/>
            <a:ext cx="2057400" cy="50133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006475"/>
            <a:ext cx="6019800" cy="50133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38548688"/>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extBox 8"/>
          <p:cNvSpPr txBox="1"/>
          <p:nvPr userDrawn="1"/>
        </p:nvSpPr>
        <p:spPr>
          <a:xfrm>
            <a:off x="6248400" y="6354645"/>
            <a:ext cx="1905000" cy="338554"/>
          </a:xfrm>
          <a:prstGeom prst="rect">
            <a:avLst/>
          </a:prstGeom>
          <a:noFill/>
        </p:spPr>
        <p:txBody>
          <a:bodyPr wrap="square" rtlCol="0">
            <a:spAutoFit/>
          </a:bodyPr>
          <a:lstStyle/>
          <a:p>
            <a:pPr algn="ctr"/>
            <a:r>
              <a:rPr lang="en-US" sz="1600" b="1" i="1" dirty="0">
                <a:solidFill>
                  <a:prstClr val="white"/>
                </a:solidFill>
                <a:latin typeface="Arial"/>
                <a:cs typeface="Arial"/>
              </a:rPr>
              <a:t>Move The Needle</a:t>
            </a:r>
          </a:p>
        </p:txBody>
      </p:sp>
      <p:sp>
        <p:nvSpPr>
          <p:cNvPr id="14" name="Content Placeholder 2"/>
          <p:cNvSpPr>
            <a:spLocks noGrp="1"/>
          </p:cNvSpPr>
          <p:nvPr>
            <p:ph idx="1" hasCustomPrompt="1"/>
          </p:nvPr>
        </p:nvSpPr>
        <p:spPr>
          <a:xfrm>
            <a:off x="457200" y="1828800"/>
            <a:ext cx="8229600" cy="3733800"/>
          </a:xfrm>
        </p:spPr>
        <p:txBody>
          <a:bodyPr/>
          <a:lstStyle>
            <a:lvl1pPr>
              <a:buNone/>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7"/>
          <p:cNvSpPr>
            <a:spLocks noGrp="1"/>
          </p:cNvSpPr>
          <p:nvPr>
            <p:ph type="body" sz="quarter" idx="13" hasCustomPrompt="1"/>
          </p:nvPr>
        </p:nvSpPr>
        <p:spPr>
          <a:xfrm>
            <a:off x="457200" y="914399"/>
            <a:ext cx="8229600" cy="720529"/>
          </a:xfrm>
        </p:spPr>
        <p:txBody>
          <a:bodyPr/>
          <a:lstStyle>
            <a:lvl1pPr>
              <a:buNone/>
              <a:defRPr b="1">
                <a:latin typeface="Arial" pitchFamily="34" charset="0"/>
                <a:cs typeface="Arial" pitchFamily="34" charset="0"/>
              </a:defRPr>
            </a:lvl1pPr>
          </a:lstStyle>
          <a:p>
            <a:pPr lvl="0"/>
            <a:r>
              <a:rPr lang="en-US" dirty="0" smtClean="0"/>
              <a:t>Content</a:t>
            </a:r>
            <a:endParaRPr lang="en-US" dirty="0"/>
          </a:p>
        </p:txBody>
      </p:sp>
    </p:spTree>
    <p:extLst>
      <p:ext uri="{BB962C8B-B14F-4D97-AF65-F5344CB8AC3E}">
        <p14:creationId xmlns:p14="http://schemas.microsoft.com/office/powerpoint/2010/main" val="494177094"/>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457200" y="914399"/>
            <a:ext cx="8229600" cy="720529"/>
          </a:xfrm>
        </p:spPr>
        <p:txBody>
          <a:bodyPr/>
          <a:lstStyle>
            <a:lvl1pPr>
              <a:buNone/>
              <a:defRPr b="1">
                <a:latin typeface="Arial" pitchFamily="34" charset="0"/>
                <a:cs typeface="Arial" pitchFamily="34" charset="0"/>
              </a:defRPr>
            </a:lvl1pPr>
          </a:lstStyle>
          <a:p>
            <a:pPr lvl="0"/>
            <a:r>
              <a:rPr lang="en-US" dirty="0" smtClean="0"/>
              <a:t>Replace with your hottest content!</a:t>
            </a:r>
            <a:endParaRPr lang="en-US" dirty="0"/>
          </a:p>
        </p:txBody>
      </p:sp>
      <p:sp>
        <p:nvSpPr>
          <p:cNvPr id="10" name="Content Placeholder 2"/>
          <p:cNvSpPr>
            <a:spLocks noGrp="1"/>
          </p:cNvSpPr>
          <p:nvPr>
            <p:ph idx="14" hasCustomPrompt="1"/>
          </p:nvPr>
        </p:nvSpPr>
        <p:spPr>
          <a:xfrm>
            <a:off x="457200" y="1828800"/>
            <a:ext cx="8229600" cy="3733800"/>
          </a:xfrm>
        </p:spPr>
        <p:txBody>
          <a:bodyPr/>
          <a:lstStyle>
            <a:lvl1pPr>
              <a:buNone/>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Teach your students something right now! </a:t>
            </a:r>
          </a:p>
          <a:p>
            <a:pPr lvl="1"/>
            <a:r>
              <a:rPr lang="en-US" dirty="0" smtClean="0"/>
              <a:t>Grab their attention with your hottest slide</a:t>
            </a:r>
          </a:p>
          <a:p>
            <a:pPr lvl="2"/>
            <a:r>
              <a:rPr lang="en-US" dirty="0" smtClean="0"/>
              <a:t>You can of course reuse this later on.</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6702643"/>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152400"/>
            <a:ext cx="9144000" cy="6553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1371600" y="354709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0" name="Picture 1"/>
          <p:cNvPicPr>
            <a:picLocks noChangeAspect="1" noChangeArrowheads="1"/>
          </p:cNvPicPr>
          <p:nvPr userDrawn="1"/>
        </p:nvPicPr>
        <p:blipFill rotWithShape="1">
          <a:blip r:embed="rId2" cstate="print"/>
          <a:srcRect r="97994"/>
          <a:stretch/>
        </p:blipFill>
        <p:spPr bwMode="auto">
          <a:xfrm rot="5400000">
            <a:off x="4495801" y="2209799"/>
            <a:ext cx="152400" cy="9144002"/>
          </a:xfrm>
          <a:prstGeom prst="rect">
            <a:avLst/>
          </a:prstGeom>
          <a:noFill/>
          <a:ln w="12700">
            <a:noFill/>
            <a:miter lim="800000"/>
            <a:headEnd/>
            <a:tailEnd/>
          </a:ln>
        </p:spPr>
      </p:pic>
      <p:pic>
        <p:nvPicPr>
          <p:cNvPr id="11" name="Picture 1"/>
          <p:cNvPicPr>
            <a:picLocks noChangeAspect="1" noChangeArrowheads="1"/>
          </p:cNvPicPr>
          <p:nvPr userDrawn="1"/>
        </p:nvPicPr>
        <p:blipFill rotWithShape="1">
          <a:blip r:embed="rId2" cstate="print"/>
          <a:srcRect r="97994"/>
          <a:stretch/>
        </p:blipFill>
        <p:spPr bwMode="auto">
          <a:xfrm rot="5400000">
            <a:off x="4495801" y="-4495801"/>
            <a:ext cx="152400" cy="9144002"/>
          </a:xfrm>
          <a:prstGeom prst="rect">
            <a:avLst/>
          </a:prstGeom>
          <a:noFill/>
          <a:ln w="12700">
            <a:noFill/>
            <a:miter lim="800000"/>
            <a:headEnd/>
            <a:tailEnd/>
          </a:ln>
        </p:spPr>
      </p:pic>
    </p:spTree>
    <p:extLst>
      <p:ext uri="{BB962C8B-B14F-4D97-AF65-F5344CB8AC3E}">
        <p14:creationId xmlns:p14="http://schemas.microsoft.com/office/powerpoint/2010/main" val="410263792"/>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584694"/>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Key Takeaways Slide">
    <p:spTree>
      <p:nvGrpSpPr>
        <p:cNvPr id="1" name=""/>
        <p:cNvGrpSpPr/>
        <p:nvPr/>
      </p:nvGrpSpPr>
      <p:grpSpPr>
        <a:xfrm>
          <a:off x="0" y="0"/>
          <a:ext cx="0" cy="0"/>
          <a:chOff x="0" y="0"/>
          <a:chExt cx="0" cy="0"/>
        </a:xfrm>
      </p:grpSpPr>
      <p:sp>
        <p:nvSpPr>
          <p:cNvPr id="9" name="Content Placeholder 2"/>
          <p:cNvSpPr>
            <a:spLocks noGrp="1"/>
          </p:cNvSpPr>
          <p:nvPr>
            <p:ph idx="1" hasCustomPrompt="1"/>
          </p:nvPr>
        </p:nvSpPr>
        <p:spPr>
          <a:xfrm>
            <a:off x="457200" y="1828800"/>
            <a:ext cx="8229600" cy="4495800"/>
          </a:xfrm>
        </p:spPr>
        <p:txBody>
          <a:bodyPr/>
          <a:lstStyle>
            <a:lvl1pPr>
              <a:buNone/>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7"/>
          <p:cNvSpPr>
            <a:spLocks noGrp="1"/>
          </p:cNvSpPr>
          <p:nvPr>
            <p:ph type="body" sz="quarter" idx="13" hasCustomPrompt="1"/>
          </p:nvPr>
        </p:nvSpPr>
        <p:spPr>
          <a:xfrm>
            <a:off x="457200" y="914399"/>
            <a:ext cx="8229600" cy="720529"/>
          </a:xfrm>
        </p:spPr>
        <p:txBody>
          <a:bodyPr/>
          <a:lstStyle>
            <a:lvl1pPr>
              <a:buNone/>
              <a:defRPr b="1">
                <a:latin typeface="Arial" pitchFamily="34" charset="0"/>
                <a:cs typeface="Arial" pitchFamily="34" charset="0"/>
              </a:defRPr>
            </a:lvl1pPr>
          </a:lstStyle>
          <a:p>
            <a:pPr lvl="0"/>
            <a:r>
              <a:rPr lang="en-US" dirty="0" smtClean="0"/>
              <a:t>Key Takeaways</a:t>
            </a:r>
            <a:endParaRPr lang="en-US" dirty="0"/>
          </a:p>
        </p:txBody>
      </p:sp>
      <p:sp>
        <p:nvSpPr>
          <p:cNvPr id="2" name="Date Placeholder 1"/>
          <p:cNvSpPr>
            <a:spLocks noGrp="1"/>
          </p:cNvSpPr>
          <p:nvPr>
            <p:ph type="dt" sz="half" idx="14"/>
          </p:nvPr>
        </p:nvSpPr>
        <p:spPr/>
        <p:txBody>
          <a:body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3" name="Footer Placeholder 2"/>
          <p:cNvSpPr>
            <a:spLocks noGrp="1"/>
          </p:cNvSpPr>
          <p:nvPr>
            <p:ph type="ftr" sz="quarter" idx="15"/>
          </p:nvPr>
        </p:nvSpPr>
        <p:spPr/>
        <p:txBody>
          <a:bodyPr/>
          <a:lstStyle/>
          <a:p>
            <a:r>
              <a:rPr lang="en-US" smtClean="0">
                <a:solidFill>
                  <a:prstClr val="black"/>
                </a:solidFill>
              </a:rPr>
              <a:t>@bmassey #unbounce</a:t>
            </a:r>
            <a:endParaRPr lang="en-US" dirty="0">
              <a:solidFill>
                <a:prstClr val="black"/>
              </a:solidFill>
            </a:endParaRPr>
          </a:p>
        </p:txBody>
      </p:sp>
      <p:sp>
        <p:nvSpPr>
          <p:cNvPr id="4" name="Slide Number Placeholder 3"/>
          <p:cNvSpPr>
            <a:spLocks noGrp="1"/>
          </p:cNvSpPr>
          <p:nvPr>
            <p:ph type="sldNum" sz="quarter" idx="16"/>
          </p:nvPr>
        </p:nvSpPr>
        <p:spPr/>
        <p:txBody>
          <a:body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9509319"/>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F8B8CA56-B477-4C58-8DF3-9EE02B9AD836}" type="datetimeFigureOut">
              <a:rPr lang="en-US" smtClean="0">
                <a:solidFill>
                  <a:prstClr val="black">
                    <a:tint val="75000"/>
                  </a:prstClr>
                </a:solidFill>
              </a:rPr>
              <a:pPr/>
              <a:t>3/3/2014</a:t>
            </a:fld>
            <a:endParaRPr lang="en-US" dirty="0">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DBA952F-A1DD-49C4-A6A3-DBE770EE35EC}"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228600" y="228600"/>
            <a:ext cx="8610600" cy="1143000"/>
          </a:xfrm>
        </p:spPr>
        <p:txBody>
          <a:bodyPr/>
          <a:lstStyle>
            <a:lvl1pPr algn="l">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7736419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B8CA56-B477-4C58-8DF3-9EE02B9AD836}" type="datetimeFigureOut">
              <a:rPr lang="en-US" smtClean="0"/>
              <a:t>3/3/2014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BA952F-A1DD-49C4-A6A3-DBE770EE35EC}" type="slidenum">
              <a:rPr lang="en-US" smtClean="0"/>
              <a:t>‹#›</a:t>
            </a:fld>
            <a:endParaRPr lang="en-US"/>
          </a:p>
        </p:txBody>
      </p:sp>
    </p:spTree>
    <p:extLst>
      <p:ext uri="{BB962C8B-B14F-4D97-AF65-F5344CB8AC3E}">
        <p14:creationId xmlns:p14="http://schemas.microsoft.com/office/powerpoint/2010/main" val="85778969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theme" Target="../theme/theme5.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B8CA56-B477-4C58-8DF3-9EE02B9AD836}" type="datetimeFigureOut">
              <a:rPr lang="en-US" smtClean="0"/>
              <a:t>3/3/2014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a:t>
            </a:r>
            <a:r>
              <a:rPr lang="en-US" dirty="0" err="1" smtClean="0"/>
              <a:t>bmassey</a:t>
            </a:r>
            <a:r>
              <a:rPr lang="en-US" dirty="0" smtClean="0"/>
              <a:t>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A952F-A1DD-49C4-A6A3-DBE770EE35EC}" type="slidenum">
              <a:rPr lang="en-US" smtClean="0"/>
              <a:t>‹#›</a:t>
            </a:fld>
            <a:endParaRPr lang="en-US"/>
          </a:p>
        </p:txBody>
      </p:sp>
    </p:spTree>
    <p:extLst>
      <p:ext uri="{BB962C8B-B14F-4D97-AF65-F5344CB8AC3E}">
        <p14:creationId xmlns:p14="http://schemas.microsoft.com/office/powerpoint/2010/main" val="284433548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6" r:id="rId7"/>
    <p:sldLayoutId id="2147483740" r:id="rId8"/>
    <p:sldLayoutId id="2147483655" r:id="rId9"/>
    <p:sldLayoutId id="2147483656" r:id="rId10"/>
    <p:sldLayoutId id="2147483657" r:id="rId11"/>
    <p:sldLayoutId id="2147483658" r:id="rId12"/>
    <p:sldLayoutId id="2147483659" r:id="rId13"/>
    <p:sldLayoutId id="2147483660" r:id="rId14"/>
    <p:sldLayoutId id="2147483662" r:id="rId15"/>
    <p:sldLayoutId id="2147483661" r:id="rId16"/>
    <p:sldLayoutId id="2147483663" r:id="rId17"/>
    <p:sldLayoutId id="2147483741" r:id="rId18"/>
    <p:sldLayoutId id="2147483664" r:id="rId19"/>
    <p:sldLayoutId id="2147483667" r:id="rId20"/>
    <p:sldLayoutId id="2147483665" r:id="rId2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400">
                <a:solidFill>
                  <a:schemeClr val="tx1"/>
                </a:solidFill>
                <a:latin typeface="Arial"/>
                <a:cs typeface="Arial"/>
              </a:defRPr>
            </a:lvl1p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a:solidFill>
                <a:prstClr val="black"/>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0"/>
            <a:ext cx="9144000" cy="552450"/>
          </a:xfrm>
          <a:prstGeom prst="rect">
            <a:avLst/>
          </a:prstGeom>
          <a:solidFill>
            <a:srgbClr val="1D4870"/>
          </a:solidFill>
          <a:ln>
            <a:noFill/>
          </a:ln>
          <a:effectLst>
            <a:outerShdw blurRad="101600" dist="35921" dir="5400000" algn="ctr" rotWithShape="0">
              <a:schemeClr val="bg1">
                <a:lumMod val="50000"/>
              </a:schemeClr>
            </a:outerShdw>
          </a:effectLst>
          <a:extLst>
            <a:ext uri="{91240B29-F687-4F45-9708-019B960494DF}">
              <a14:hiddenLine xmlns:a14="http://schemas.microsoft.com/office/drawing/2010/main" w="9525">
                <a:solidFill>
                  <a:schemeClr val="tx1"/>
                </a:solidFill>
                <a:miter lim="800000"/>
                <a:headEnd/>
                <a:tailEn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gradFill>
                <a:gsLst>
                  <a:gs pos="0">
                    <a:srgbClr val="1D4870"/>
                  </a:gs>
                  <a:gs pos="83000">
                    <a:srgbClr val="4F81BD">
                      <a:tint val="44500"/>
                      <a:satMod val="160000"/>
                    </a:srgbClr>
                  </a:gs>
                  <a:gs pos="100000">
                    <a:srgbClr val="4F81BD">
                      <a:tint val="23500"/>
                      <a:satMod val="160000"/>
                    </a:srgbClr>
                  </a:gs>
                </a:gsLst>
                <a:lin ang="5400000" scaled="0"/>
              </a:gradFill>
            </a:endParaRPr>
          </a:p>
        </p:txBody>
      </p:sp>
      <p:sp>
        <p:nvSpPr>
          <p:cNvPr id="9" name="Rectangle 8"/>
          <p:cNvSpPr/>
          <p:nvPr userDrawn="1"/>
        </p:nvSpPr>
        <p:spPr>
          <a:xfrm>
            <a:off x="0" y="6629400"/>
            <a:ext cx="9144000" cy="228600"/>
          </a:xfrm>
          <a:prstGeom prst="rect">
            <a:avLst/>
          </a:prstGeom>
          <a:solidFill>
            <a:srgbClr val="1D48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gradFill>
                <a:gsLst>
                  <a:gs pos="0">
                    <a:srgbClr val="1D4870"/>
                  </a:gs>
                  <a:gs pos="83000">
                    <a:srgbClr val="4F81BD">
                      <a:tint val="44500"/>
                      <a:satMod val="160000"/>
                    </a:srgbClr>
                  </a:gs>
                  <a:gs pos="100000">
                    <a:srgbClr val="4F81BD">
                      <a:tint val="23500"/>
                      <a:satMod val="160000"/>
                    </a:srgbClr>
                  </a:gs>
                </a:gsLst>
                <a:lin ang="5400000" scaled="0"/>
              </a:gradFill>
            </a:endParaRPr>
          </a:p>
        </p:txBody>
      </p:sp>
    </p:spTree>
    <p:extLst>
      <p:ext uri="{BB962C8B-B14F-4D97-AF65-F5344CB8AC3E}">
        <p14:creationId xmlns:p14="http://schemas.microsoft.com/office/powerpoint/2010/main" val="154047103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4" r:id="rId15"/>
    <p:sldLayoutId id="2147483685" r:id="rId16"/>
  </p:sldLayoutIdLst>
  <p:timing>
    <p:tnLst>
      <p:par>
        <p:cTn id="1" dur="indefinite" restart="never" nodeType="tmRoot"/>
      </p:par>
    </p:tnLst>
  </p:timing>
  <p:txStyles>
    <p:titleStyle>
      <a:lvl1pPr algn="l" defTabSz="457200" rtl="0" eaLnBrk="1" latinLnBrk="0" hangingPunct="1">
        <a:spcBef>
          <a:spcPct val="0"/>
        </a:spcBef>
        <a:buNone/>
        <a:defRPr sz="3600" b="1"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400">
                <a:solidFill>
                  <a:schemeClr val="tx1"/>
                </a:solidFill>
                <a:latin typeface="Arial"/>
                <a:cs typeface="Arial"/>
              </a:defRPr>
            </a:lvl1p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a:solidFill>
                <a:prstClr val="black"/>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0"/>
            <a:ext cx="9144000" cy="552450"/>
          </a:xfrm>
          <a:prstGeom prst="rect">
            <a:avLst/>
          </a:prstGeom>
          <a:solidFill>
            <a:srgbClr val="1D4870"/>
          </a:solidFill>
          <a:ln>
            <a:noFill/>
          </a:ln>
          <a:effectLst>
            <a:outerShdw blurRad="101600" dist="35921" dir="5400000" algn="ctr" rotWithShape="0">
              <a:schemeClr val="bg1">
                <a:lumMod val="50000"/>
              </a:schemeClr>
            </a:outerShdw>
          </a:effectLst>
          <a:extLst>
            <a:ext uri="{91240B29-F687-4F45-9708-019B960494DF}">
              <a14:hiddenLine xmlns:a14="http://schemas.microsoft.com/office/drawing/2010/main" w="9525">
                <a:solidFill>
                  <a:schemeClr val="tx1"/>
                </a:solidFill>
                <a:miter lim="800000"/>
                <a:headEnd/>
                <a:tailEn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gradFill>
                <a:gsLst>
                  <a:gs pos="0">
                    <a:srgbClr val="1D4870"/>
                  </a:gs>
                  <a:gs pos="83000">
                    <a:srgbClr val="4F81BD">
                      <a:tint val="44500"/>
                      <a:satMod val="160000"/>
                    </a:srgbClr>
                  </a:gs>
                  <a:gs pos="100000">
                    <a:srgbClr val="4F81BD">
                      <a:tint val="23500"/>
                      <a:satMod val="160000"/>
                    </a:srgbClr>
                  </a:gs>
                </a:gsLst>
                <a:lin ang="5400000" scaled="0"/>
              </a:gradFill>
            </a:endParaRPr>
          </a:p>
        </p:txBody>
      </p:sp>
      <p:sp>
        <p:nvSpPr>
          <p:cNvPr id="9" name="Rectangle 8"/>
          <p:cNvSpPr/>
          <p:nvPr userDrawn="1"/>
        </p:nvSpPr>
        <p:spPr>
          <a:xfrm>
            <a:off x="0" y="6629400"/>
            <a:ext cx="9144000" cy="228600"/>
          </a:xfrm>
          <a:prstGeom prst="rect">
            <a:avLst/>
          </a:prstGeom>
          <a:solidFill>
            <a:srgbClr val="1D48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gradFill>
                <a:gsLst>
                  <a:gs pos="0">
                    <a:srgbClr val="1D4870"/>
                  </a:gs>
                  <a:gs pos="83000">
                    <a:srgbClr val="4F81BD">
                      <a:tint val="44500"/>
                      <a:satMod val="160000"/>
                    </a:srgbClr>
                  </a:gs>
                  <a:gs pos="100000">
                    <a:srgbClr val="4F81BD">
                      <a:tint val="23500"/>
                      <a:satMod val="160000"/>
                    </a:srgbClr>
                  </a:gs>
                </a:gsLst>
                <a:lin ang="5400000" scaled="0"/>
              </a:gradFill>
            </a:endParaRPr>
          </a:p>
        </p:txBody>
      </p:sp>
    </p:spTree>
    <p:extLst>
      <p:ext uri="{BB962C8B-B14F-4D97-AF65-F5344CB8AC3E}">
        <p14:creationId xmlns:p14="http://schemas.microsoft.com/office/powerpoint/2010/main" val="310108323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timing>
    <p:tnLst>
      <p:par>
        <p:cTn id="1" dur="indefinite" restart="never" nodeType="tmRoot"/>
      </p:par>
    </p:tnLst>
  </p:timing>
  <p:txStyles>
    <p:titleStyle>
      <a:lvl1pPr algn="l" defTabSz="457200" rtl="0" eaLnBrk="1" latinLnBrk="0" hangingPunct="1">
        <a:spcBef>
          <a:spcPct val="0"/>
        </a:spcBef>
        <a:buNone/>
        <a:defRPr sz="3600" b="1"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400">
                <a:solidFill>
                  <a:schemeClr val="tx1"/>
                </a:solidFill>
                <a:latin typeface="Arial"/>
                <a:cs typeface="Arial"/>
              </a:defRPr>
            </a:lvl1p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a:solidFill>
                <a:prstClr val="black"/>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0"/>
            <a:ext cx="9144000" cy="552450"/>
          </a:xfrm>
          <a:prstGeom prst="rect">
            <a:avLst/>
          </a:prstGeom>
          <a:solidFill>
            <a:srgbClr val="1D4870"/>
          </a:solidFill>
          <a:ln>
            <a:noFill/>
          </a:ln>
          <a:effectLst>
            <a:outerShdw blurRad="101600" dist="35921" dir="5400000" algn="ctr" rotWithShape="0">
              <a:schemeClr val="bg1">
                <a:lumMod val="50000"/>
              </a:schemeClr>
            </a:outerShdw>
          </a:effectLst>
          <a:extLst>
            <a:ext uri="{91240B29-F687-4F45-9708-019B960494DF}">
              <a14:hiddenLine xmlns:a14="http://schemas.microsoft.com/office/drawing/2010/main" w="9525">
                <a:solidFill>
                  <a:schemeClr val="tx1"/>
                </a:solidFill>
                <a:miter lim="800000"/>
                <a:headEnd/>
                <a:tailEn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gradFill>
                <a:gsLst>
                  <a:gs pos="0">
                    <a:srgbClr val="1D4870"/>
                  </a:gs>
                  <a:gs pos="83000">
                    <a:srgbClr val="4F81BD">
                      <a:tint val="44500"/>
                      <a:satMod val="160000"/>
                    </a:srgbClr>
                  </a:gs>
                  <a:gs pos="100000">
                    <a:srgbClr val="4F81BD">
                      <a:tint val="23500"/>
                      <a:satMod val="160000"/>
                    </a:srgbClr>
                  </a:gs>
                </a:gsLst>
                <a:lin ang="5400000" scaled="0"/>
              </a:gradFill>
            </a:endParaRPr>
          </a:p>
        </p:txBody>
      </p:sp>
      <p:sp>
        <p:nvSpPr>
          <p:cNvPr id="9" name="Rectangle 8"/>
          <p:cNvSpPr/>
          <p:nvPr userDrawn="1"/>
        </p:nvSpPr>
        <p:spPr>
          <a:xfrm>
            <a:off x="0" y="6629400"/>
            <a:ext cx="9144000" cy="228600"/>
          </a:xfrm>
          <a:prstGeom prst="rect">
            <a:avLst/>
          </a:prstGeom>
          <a:solidFill>
            <a:srgbClr val="1D48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gradFill>
                <a:gsLst>
                  <a:gs pos="0">
                    <a:srgbClr val="1D4870"/>
                  </a:gs>
                  <a:gs pos="83000">
                    <a:srgbClr val="4F81BD">
                      <a:tint val="44500"/>
                      <a:satMod val="160000"/>
                    </a:srgbClr>
                  </a:gs>
                  <a:gs pos="100000">
                    <a:srgbClr val="4F81BD">
                      <a:tint val="23500"/>
                      <a:satMod val="160000"/>
                    </a:srgbClr>
                  </a:gs>
                </a:gsLst>
                <a:lin ang="5400000" scaled="0"/>
              </a:gradFill>
            </a:endParaRPr>
          </a:p>
        </p:txBody>
      </p:sp>
    </p:spTree>
    <p:extLst>
      <p:ext uri="{BB962C8B-B14F-4D97-AF65-F5344CB8AC3E}">
        <p14:creationId xmlns:p14="http://schemas.microsoft.com/office/powerpoint/2010/main" val="61896091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20" r:id="rId15"/>
    <p:sldLayoutId id="2147483721" r:id="rId16"/>
  </p:sldLayoutIdLst>
  <p:timing>
    <p:tnLst>
      <p:par>
        <p:cTn id="1" dur="indefinite" restart="never" nodeType="tmRoot"/>
      </p:par>
    </p:tnLst>
  </p:timing>
  <p:txStyles>
    <p:titleStyle>
      <a:lvl1pPr algn="l" defTabSz="457200" rtl="0" eaLnBrk="1" latinLnBrk="0" hangingPunct="1">
        <a:spcBef>
          <a:spcPct val="0"/>
        </a:spcBef>
        <a:buNone/>
        <a:defRPr sz="3600" b="1"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9A8FE933-5020-234B-AEBA-CCAEE6134588}" type="datetimeFigureOut">
              <a:rPr lang="en-US" smtClean="0">
                <a:solidFill>
                  <a:prstClr val="black">
                    <a:tint val="75000"/>
                  </a:prstClr>
                </a:solidFill>
              </a:rPr>
              <a:pPr/>
              <a:t>3/3/2014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400">
                <a:solidFill>
                  <a:schemeClr val="tx1"/>
                </a:solidFill>
                <a:latin typeface="Arial"/>
                <a:cs typeface="Arial"/>
              </a:defRPr>
            </a:lvl1pPr>
          </a:lstStyle>
          <a:p>
            <a:r>
              <a:rPr lang="en-US" dirty="0" smtClean="0">
                <a:solidFill>
                  <a:prstClr val="black"/>
                </a:solidFill>
              </a:rPr>
              <a:t>@</a:t>
            </a:r>
            <a:r>
              <a:rPr lang="en-US" dirty="0" err="1" smtClean="0">
                <a:solidFill>
                  <a:prstClr val="black"/>
                </a:solidFill>
              </a:rPr>
              <a:t>bmassey</a:t>
            </a:r>
            <a:r>
              <a:rPr lang="en-US" dirty="0" smtClean="0">
                <a:solidFill>
                  <a:prstClr val="black"/>
                </a:solidFill>
              </a:rPr>
              <a:t> #</a:t>
            </a:r>
            <a:r>
              <a:rPr lang="en-US" dirty="0" err="1" smtClean="0">
                <a:solidFill>
                  <a:prstClr val="black"/>
                </a:solidFill>
              </a:rPr>
              <a:t>unbounce</a:t>
            </a:r>
            <a:endParaRPr lang="en-US" dirty="0">
              <a:solidFill>
                <a:prstClr val="black"/>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46375FF7-9941-6E46-A223-5D2D0AD2DE64}"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0"/>
            <a:ext cx="9144000" cy="552450"/>
          </a:xfrm>
          <a:prstGeom prst="rect">
            <a:avLst/>
          </a:prstGeom>
          <a:solidFill>
            <a:srgbClr val="1D4870"/>
          </a:solidFill>
          <a:ln>
            <a:noFill/>
          </a:ln>
          <a:effectLst>
            <a:outerShdw blurRad="101600" dist="35921" dir="5400000" algn="ctr" rotWithShape="0">
              <a:schemeClr val="bg1">
                <a:lumMod val="50000"/>
              </a:schemeClr>
            </a:outerShdw>
          </a:effectLst>
          <a:extLst>
            <a:ext uri="{91240B29-F687-4F45-9708-019B960494DF}">
              <a14:hiddenLine xmlns:a14="http://schemas.microsoft.com/office/drawing/2010/main" w="9525">
                <a:solidFill>
                  <a:schemeClr val="tx1"/>
                </a:solidFill>
                <a:miter lim="800000"/>
                <a:headEnd/>
                <a:tailEn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gradFill>
                <a:gsLst>
                  <a:gs pos="0">
                    <a:srgbClr val="1D4870"/>
                  </a:gs>
                  <a:gs pos="83000">
                    <a:srgbClr val="4F81BD">
                      <a:tint val="44500"/>
                      <a:satMod val="160000"/>
                    </a:srgbClr>
                  </a:gs>
                  <a:gs pos="100000">
                    <a:srgbClr val="4F81BD">
                      <a:tint val="23500"/>
                      <a:satMod val="160000"/>
                    </a:srgbClr>
                  </a:gs>
                </a:gsLst>
                <a:lin ang="5400000" scaled="0"/>
              </a:gradFill>
            </a:endParaRPr>
          </a:p>
        </p:txBody>
      </p:sp>
      <p:sp>
        <p:nvSpPr>
          <p:cNvPr id="9" name="Rectangle 8"/>
          <p:cNvSpPr/>
          <p:nvPr userDrawn="1"/>
        </p:nvSpPr>
        <p:spPr>
          <a:xfrm>
            <a:off x="0" y="6629400"/>
            <a:ext cx="9144000" cy="228600"/>
          </a:xfrm>
          <a:prstGeom prst="rect">
            <a:avLst/>
          </a:prstGeom>
          <a:solidFill>
            <a:srgbClr val="1D48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gradFill>
                <a:gsLst>
                  <a:gs pos="0">
                    <a:srgbClr val="1D4870"/>
                  </a:gs>
                  <a:gs pos="83000">
                    <a:srgbClr val="4F81BD">
                      <a:tint val="44500"/>
                      <a:satMod val="160000"/>
                    </a:srgbClr>
                  </a:gs>
                  <a:gs pos="100000">
                    <a:srgbClr val="4F81BD">
                      <a:tint val="23500"/>
                      <a:satMod val="160000"/>
                    </a:srgbClr>
                  </a:gs>
                </a:gsLst>
                <a:lin ang="5400000" scaled="0"/>
              </a:gradFill>
            </a:endParaRPr>
          </a:p>
        </p:txBody>
      </p:sp>
    </p:spTree>
    <p:extLst>
      <p:ext uri="{BB962C8B-B14F-4D97-AF65-F5344CB8AC3E}">
        <p14:creationId xmlns:p14="http://schemas.microsoft.com/office/powerpoint/2010/main" val="87568726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Lst>
  <p:timing>
    <p:tnLst>
      <p:par>
        <p:cTn id="1" dur="indefinite" restart="never" nodeType="tmRoot"/>
      </p:par>
    </p:tnLst>
  </p:timing>
  <p:txStyles>
    <p:titleStyle>
      <a:lvl1pPr algn="l" defTabSz="457200" rtl="0" eaLnBrk="1" latinLnBrk="0" hangingPunct="1">
        <a:spcBef>
          <a:spcPct val="0"/>
        </a:spcBef>
        <a:buNone/>
        <a:defRPr sz="3600" b="1"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8.xml"/><Relationship Id="rId5" Type="http://schemas.openxmlformats.org/officeDocument/2006/relationships/image" Target="../media/image15.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0.emf"/></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g"/></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76.xml"/><Relationship Id="rId5" Type="http://schemas.openxmlformats.org/officeDocument/2006/relationships/image" Target="../media/image73.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6.xml"/><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6.xml"/><Relationship Id="rId5" Type="http://schemas.openxmlformats.org/officeDocument/2006/relationships/image" Target="../media/image75.png"/><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5.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7.xml"/></Relationships>
</file>

<file path=ppt/slides/_rels/slide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6.xml"/><Relationship Id="rId5" Type="http://schemas.openxmlformats.org/officeDocument/2006/relationships/image" Target="../media/image87.png"/><Relationship Id="rId4" Type="http://schemas.openxmlformats.org/officeDocument/2006/relationships/image" Target="../media/image8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7.xml"/></Relationships>
</file>

<file path=ppt/slides/_rels/slide7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10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6599" y="82309"/>
            <a:ext cx="5403259" cy="5349334"/>
          </a:xfrm>
          <a:prstGeom prst="rect">
            <a:avLst/>
          </a:prstGeom>
        </p:spPr>
      </p:pic>
      <p:sp>
        <p:nvSpPr>
          <p:cNvPr id="4" name="Rectangle 3"/>
          <p:cNvSpPr/>
          <p:nvPr/>
        </p:nvSpPr>
        <p:spPr>
          <a:xfrm>
            <a:off x="0" y="0"/>
            <a:ext cx="9144000" cy="6858000"/>
          </a:xfrm>
          <a:prstGeom prst="rect">
            <a:avLst/>
          </a:prstGeom>
          <a:solidFill>
            <a:srgbClr val="000000">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591734"/>
            <a:ext cx="7772400" cy="2545292"/>
          </a:xfrm>
        </p:spPr>
        <p:txBody>
          <a:bodyPr>
            <a:normAutofit fontScale="90000"/>
          </a:bodyPr>
          <a:lstStyle/>
          <a:p>
            <a:r>
              <a:rPr lang="en-US" sz="4900" b="1" dirty="0">
                <a:latin typeface="OCR A Std" pitchFamily="49" charset="0"/>
              </a:rPr>
              <a:t>Getting </a:t>
            </a:r>
            <a:r>
              <a:rPr lang="en-US" sz="4900" b="1" dirty="0" err="1" smtClean="0">
                <a:latin typeface="OCR A Std" pitchFamily="49" charset="0"/>
              </a:rPr>
              <a:t>Customered</a:t>
            </a:r>
            <a:r>
              <a:rPr lang="en-US" sz="4800" dirty="0" smtClean="0"/>
              <a:t/>
            </a:r>
            <a:br>
              <a:rPr lang="en-US" sz="4800" dirty="0" smtClean="0"/>
            </a:br>
            <a:r>
              <a:rPr lang="en-US" sz="4800" dirty="0" smtClean="0"/>
              <a:t>Improving </a:t>
            </a:r>
            <a:r>
              <a:rPr lang="en-US" sz="4800" dirty="0"/>
              <a:t>Your Social Media Conversion Rate</a:t>
            </a:r>
            <a:endParaRPr lang="en-US" sz="4800" dirty="0">
              <a:effectLst>
                <a:glow rad="101600">
                  <a:schemeClr val="bg1">
                    <a:alpha val="60000"/>
                  </a:schemeClr>
                </a:glow>
              </a:effectLst>
            </a:endParaRPr>
          </a:p>
        </p:txBody>
      </p:sp>
      <p:sp>
        <p:nvSpPr>
          <p:cNvPr id="3" name="Subtitle 2"/>
          <p:cNvSpPr>
            <a:spLocks noGrp="1"/>
          </p:cNvSpPr>
          <p:nvPr>
            <p:ph type="subTitle" idx="1"/>
          </p:nvPr>
        </p:nvSpPr>
        <p:spPr>
          <a:xfrm>
            <a:off x="1371600" y="3886199"/>
            <a:ext cx="6400800" cy="2167759"/>
          </a:xfrm>
        </p:spPr>
        <p:txBody>
          <a:bodyPr>
            <a:normAutofit/>
          </a:bodyPr>
          <a:lstStyle/>
          <a:p>
            <a:endParaRPr lang="en-US" sz="2400" dirty="0" smtClean="0">
              <a:effectLst>
                <a:glow rad="101600">
                  <a:schemeClr val="bg1">
                    <a:alpha val="60000"/>
                  </a:schemeClr>
                </a:glow>
              </a:effectLst>
            </a:endParaRPr>
          </a:p>
          <a:p>
            <a:r>
              <a:rPr lang="en-US" sz="2400" dirty="0" smtClean="0">
                <a:effectLst>
                  <a:glow rad="101600">
                    <a:schemeClr val="bg1">
                      <a:alpha val="60000"/>
                    </a:schemeClr>
                  </a:glow>
                </a:effectLst>
              </a:rPr>
              <a:t>Brian Massey</a:t>
            </a:r>
          </a:p>
          <a:p>
            <a:r>
              <a:rPr lang="en-US" sz="2400" dirty="0" smtClean="0">
                <a:effectLst>
                  <a:glow rad="101600">
                    <a:schemeClr val="bg1">
                      <a:alpha val="60000"/>
                    </a:schemeClr>
                  </a:glow>
                </a:effectLst>
              </a:rPr>
              <a:t>Conversion Sciences, LLC</a:t>
            </a:r>
          </a:p>
          <a:p>
            <a:r>
              <a:rPr lang="en-US" sz="2000" dirty="0" smtClean="0">
                <a:effectLst>
                  <a:glow rad="101600">
                    <a:schemeClr val="bg1">
                      <a:alpha val="60000"/>
                    </a:schemeClr>
                  </a:glow>
                </a:effectLst>
              </a:rPr>
              <a:t>Tweet Something</a:t>
            </a:r>
          </a:p>
          <a:p>
            <a:r>
              <a:rPr lang="en-US" sz="2000" dirty="0" smtClean="0">
                <a:effectLst>
                  <a:glow rad="101600">
                    <a:schemeClr val="bg1">
                      <a:alpha val="60000"/>
                    </a:schemeClr>
                  </a:glow>
                </a:effectLst>
              </a:rPr>
              <a:t>@</a:t>
            </a:r>
            <a:r>
              <a:rPr lang="en-US" sz="2000" dirty="0" err="1" smtClean="0">
                <a:effectLst>
                  <a:glow rad="101600">
                    <a:schemeClr val="bg1">
                      <a:alpha val="60000"/>
                    </a:schemeClr>
                  </a:glow>
                </a:effectLst>
              </a:rPr>
              <a:t>bmassey</a:t>
            </a:r>
            <a:r>
              <a:rPr lang="en-US" sz="2000" dirty="0" smtClean="0">
                <a:effectLst>
                  <a:glow rad="101600">
                    <a:schemeClr val="bg1">
                      <a:alpha val="60000"/>
                    </a:schemeClr>
                  </a:glow>
                </a:effectLst>
              </a:rPr>
              <a:t> #</a:t>
            </a:r>
            <a:r>
              <a:rPr lang="en-US" sz="2000" dirty="0" err="1" smtClean="0">
                <a:effectLst>
                  <a:glow rad="101600">
                    <a:schemeClr val="bg1">
                      <a:alpha val="60000"/>
                    </a:schemeClr>
                  </a:glow>
                </a:effectLst>
              </a:rPr>
              <a:t>engagemex</a:t>
            </a:r>
            <a:endParaRPr lang="en-US" sz="2000" dirty="0">
              <a:effectLst>
                <a:glow rad="101600">
                  <a:schemeClr val="bg1">
                    <a:alpha val="60000"/>
                  </a:schemeClr>
                </a:glow>
              </a:effectLst>
            </a:endParaRPr>
          </a:p>
        </p:txBody>
      </p:sp>
    </p:spTree>
    <p:extLst>
      <p:ext uri="{BB962C8B-B14F-4D97-AF65-F5344CB8AC3E}">
        <p14:creationId xmlns:p14="http://schemas.microsoft.com/office/powerpoint/2010/main" val="27575734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919" y="1084882"/>
            <a:ext cx="5687878" cy="4684094"/>
          </a:xfrm>
        </p:spPr>
        <p:txBody>
          <a:bodyPr/>
          <a:lstStyle/>
          <a:p>
            <a:r>
              <a:rPr lang="en-US" dirty="0" smtClean="0"/>
              <a:t>Charging your social battery</a:t>
            </a:r>
            <a:endParaRPr lang="en-US" dirty="0"/>
          </a:p>
        </p:txBody>
      </p:sp>
      <p:sp>
        <p:nvSpPr>
          <p:cNvPr id="4" name="Text Placeholder 3"/>
          <p:cNvSpPr>
            <a:spLocks noGrp="1"/>
          </p:cNvSpPr>
          <p:nvPr>
            <p:ph type="body" idx="1"/>
          </p:nvPr>
        </p:nvSpPr>
        <p:spPr>
          <a:xfrm>
            <a:off x="722313" y="2906713"/>
            <a:ext cx="7772400" cy="2274887"/>
          </a:xfrm>
        </p:spPr>
        <p:txBody>
          <a:bodyPr>
            <a:noAutofit/>
          </a:bodyPr>
          <a:lstStyle/>
          <a:p>
            <a:r>
              <a:rPr lang="en-US" sz="2800" dirty="0" smtClean="0">
                <a:solidFill>
                  <a:schemeClr val="tx1"/>
                </a:solidFill>
              </a:rPr>
              <a:t>Get Noticed</a:t>
            </a:r>
          </a:p>
          <a:p>
            <a:r>
              <a:rPr lang="en-US" sz="2800" dirty="0" smtClean="0">
                <a:solidFill>
                  <a:schemeClr val="tx1"/>
                </a:solidFill>
              </a:rPr>
              <a:t>Get Liked</a:t>
            </a:r>
          </a:p>
          <a:p>
            <a:r>
              <a:rPr lang="en-US" sz="2800" dirty="0" smtClean="0">
                <a:solidFill>
                  <a:schemeClr val="tx1"/>
                </a:solidFill>
              </a:rPr>
              <a:t>Get Followed</a:t>
            </a:r>
          </a:p>
          <a:p>
            <a:r>
              <a:rPr lang="en-US" sz="2800" dirty="0" smtClean="0">
                <a:solidFill>
                  <a:schemeClr val="tx1"/>
                </a:solidFill>
              </a:rPr>
              <a:t>Get Connected</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2951" y="941020"/>
            <a:ext cx="3569513" cy="5347918"/>
          </a:xfrm>
          <a:prstGeom prst="rect">
            <a:avLst/>
          </a:prstGeom>
        </p:spPr>
      </p:pic>
    </p:spTree>
    <p:extLst>
      <p:ext uri="{BB962C8B-B14F-4D97-AF65-F5344CB8AC3E}">
        <p14:creationId xmlns:p14="http://schemas.microsoft.com/office/powerpoint/2010/main" val="2428930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Tapping Your Social Battery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962" y="2552675"/>
            <a:ext cx="1830011" cy="274176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7194" y="4173666"/>
            <a:ext cx="2712683" cy="2355457"/>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4368" y="2309247"/>
            <a:ext cx="2185266" cy="295653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416" y="1503334"/>
            <a:ext cx="1714898" cy="2615841"/>
          </a:xfrm>
          <a:prstGeom prst="rect">
            <a:avLst/>
          </a:prstGeom>
        </p:spPr>
      </p:pic>
    </p:spTree>
    <p:extLst>
      <p:ext uri="{BB962C8B-B14F-4D97-AF65-F5344CB8AC3E}">
        <p14:creationId xmlns:p14="http://schemas.microsoft.com/office/powerpoint/2010/main" val="100741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Landing Page</a:t>
            </a:r>
            <a:endParaRPr lang="en-US" dirty="0"/>
          </a:p>
        </p:txBody>
      </p:sp>
      <p:sp>
        <p:nvSpPr>
          <p:cNvPr id="3" name="Content Placeholder 2"/>
          <p:cNvSpPr>
            <a:spLocks noGrp="1"/>
          </p:cNvSpPr>
          <p:nvPr>
            <p:ph sz="quarter" idx="13"/>
          </p:nvPr>
        </p:nvSpPr>
        <p:spPr>
          <a:xfrm>
            <a:off x="438150" y="2639157"/>
            <a:ext cx="8255000" cy="1611770"/>
          </a:xfrm>
        </p:spPr>
        <p:txBody>
          <a:bodyPr>
            <a:normAutofit fontScale="92500" lnSpcReduction="20000"/>
          </a:bodyPr>
          <a:lstStyle/>
          <a:p>
            <a:pPr marL="0" indent="0" algn="ctr">
              <a:buNone/>
            </a:pPr>
            <a:r>
              <a:rPr lang="en-US" dirty="0" smtClean="0"/>
              <a:t>Any page that must </a:t>
            </a:r>
            <a:r>
              <a:rPr lang="en-US" sz="4400" b="1" dirty="0" smtClean="0"/>
              <a:t>keep a promise</a:t>
            </a:r>
            <a:r>
              <a:rPr lang="en-US" dirty="0" smtClean="0"/>
              <a:t> and get a visitor to </a:t>
            </a:r>
            <a:r>
              <a:rPr lang="en-US" sz="4400" b="1" dirty="0"/>
              <a:t>take some action</a:t>
            </a:r>
            <a:r>
              <a:rPr lang="en-US" dirty="0"/>
              <a:t> in a </a:t>
            </a:r>
            <a:r>
              <a:rPr lang="en-US" dirty="0" smtClean="0"/>
              <a:t/>
            </a:r>
            <a:br>
              <a:rPr lang="en-US" dirty="0" smtClean="0"/>
            </a:br>
            <a:r>
              <a:rPr lang="en-US" dirty="0" smtClean="0"/>
              <a:t>measureable </a:t>
            </a:r>
            <a:r>
              <a:rPr lang="en-US" dirty="0"/>
              <a:t>way.</a:t>
            </a:r>
          </a:p>
        </p:txBody>
      </p:sp>
    </p:spTree>
    <p:extLst>
      <p:ext uri="{BB962C8B-B14F-4D97-AF65-F5344CB8AC3E}">
        <p14:creationId xmlns:p14="http://schemas.microsoft.com/office/powerpoint/2010/main" val="34647039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2199"/>
            <a:ext cx="9144000" cy="645360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42578"/>
            <a:ext cx="2422358" cy="199355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6087" y="4200268"/>
            <a:ext cx="463409" cy="52701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2666" y="4171848"/>
            <a:ext cx="2489856" cy="2267698"/>
          </a:xfrm>
          <a:prstGeom prst="rect">
            <a:avLst/>
          </a:prstGeom>
        </p:spPr>
      </p:pic>
    </p:spTree>
    <p:extLst>
      <p:ext uri="{BB962C8B-B14F-4D97-AF65-F5344CB8AC3E}">
        <p14:creationId xmlns:p14="http://schemas.microsoft.com/office/powerpoint/2010/main" val="155712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path" presetSubtype="0" accel="50000" decel="50000" fill="hold" nodeType="afterEffect">
                                  <p:stCondLst>
                                    <p:cond delay="0"/>
                                  </p:stCondLst>
                                  <p:childTnLst>
                                    <p:animMotion origin="layout" path="M -2.77778E-6 4.07407E-6 C 0.00521 -0.00811 0.02379 -0.01598 0.03021 -0.01598 C 0.07118 -0.01598 0.1132 0.10902 0.1132 0.23402 C 0.1132 0.17106 0.13438 0.10902 0.15417 0.10902 C 0.17535 0.10902 0.19532 0.17199 0.19532 0.23402 C 0.19532 0.20301 0.20573 0.17106 0.21632 0.17106 C 0.22691 0.17106 0.23733 0.20208 0.23733 0.23402 C 0.23733 0.21805 0.24271 0.20301 0.24792 0.20301 C 0.25313 0.20301 0.25851 0.21898 0.25851 0.23402 C 0.25851 0.22592 0.26111 0.21805 0.26372 0.21805 C 0.26511 0.21805 0.26893 0.22615 0.26893 0.23402 C 0.26893 0.23009 0.27032 0.22592 0.2717 0.22592 C 0.2717 0.22685 0.27448 0.22986 0.27448 0.23402 C 0.27448 0.23194 0.27448 0.23009 0.27587 0.23009 C 0.27587 0.23101 0.27726 0.23217 0.27726 0.23402 C 0.27726 0.2331 0.27726 0.23194 0.27726 0.23101 C 0.27865 0.23101 0.27865 0.23194 0.27865 0.2331 C 0.28004 0.2331 0.28004 0.23217 0.28004 0.23101 C 0.28143 0.23101 0.28143 0.23194 0.28143 0.2331 " pathEditMode="relative" rAng="0" ptsTypes="AAAAAAAAAAAAAAAAAAA">
                                      <p:cBhvr>
                                        <p:cTn id="6" dur="2000" fill="hold"/>
                                        <p:tgtEl>
                                          <p:spTgt spid="3"/>
                                        </p:tgtEl>
                                        <p:attrNameLst>
                                          <p:attrName>ppt_x</p:attrName>
                                          <p:attrName>ppt_y</p:attrName>
                                        </p:attrNameLst>
                                      </p:cBhvr>
                                      <p:rCtr x="14063" y="10903"/>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932" y="1432263"/>
            <a:ext cx="4973431" cy="4061886"/>
          </a:xfrm>
          <a:prstGeom prst="rect">
            <a:avLst/>
          </a:prstGeom>
          <a:ln>
            <a:solidFill>
              <a:schemeClr val="tx1">
                <a:lumMod val="65000"/>
              </a:schemeClr>
            </a:solidFill>
          </a:ln>
          <a:effectLst>
            <a:outerShdw blurRad="482600" dist="38100" dir="10800000" algn="r" rotWithShape="0">
              <a:prstClr val="black">
                <a:alpha val="40000"/>
              </a:prstClr>
            </a:outerShd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987" y="1653136"/>
            <a:ext cx="2311887" cy="2007441"/>
          </a:xfrm>
          <a:prstGeom prst="rect">
            <a:avLst/>
          </a:prstGeom>
        </p:spPr>
      </p:pic>
      <p:sp>
        <p:nvSpPr>
          <p:cNvPr id="3" name="Title 2"/>
          <p:cNvSpPr>
            <a:spLocks noGrp="1"/>
          </p:cNvSpPr>
          <p:nvPr>
            <p:ph type="title"/>
          </p:nvPr>
        </p:nvSpPr>
        <p:spPr/>
        <p:txBody>
          <a:bodyPr/>
          <a:lstStyle/>
          <a:p>
            <a:r>
              <a:rPr lang="en-US" dirty="0" smtClean="0"/>
              <a:t>Revenue or Database?</a:t>
            </a:r>
            <a:endParaRPr lang="en-US" dirty="0"/>
          </a:p>
        </p:txBody>
      </p:sp>
      <p:pic>
        <p:nvPicPr>
          <p:cNvPr id="5" name="Picture 4"/>
          <p:cNvPicPr>
            <a:picLocks noChangeAspect="1"/>
          </p:cNvPicPr>
          <p:nvPr/>
        </p:nvPicPr>
        <p:blipFill>
          <a:blip r:embed="rId4"/>
          <a:stretch>
            <a:fillRect/>
          </a:stretch>
        </p:blipFill>
        <p:spPr>
          <a:xfrm>
            <a:off x="2092593" y="4592907"/>
            <a:ext cx="5238105" cy="660770"/>
          </a:xfrm>
          <a:prstGeom prst="rect">
            <a:avLst/>
          </a:prstGeom>
          <a:ln>
            <a:solidFill>
              <a:schemeClr val="tx1">
                <a:lumMod val="65000"/>
              </a:schemeClr>
            </a:solidFill>
          </a:ln>
          <a:effectLst>
            <a:outerShdw blurRad="482600" dist="38100" dir="10800000" algn="r" rotWithShape="0">
              <a:prstClr val="black">
                <a:alpha val="40000"/>
              </a:prstClr>
            </a:outerShdw>
          </a:effectLst>
        </p:spPr>
      </p:pic>
      <p:pic>
        <p:nvPicPr>
          <p:cNvPr id="8" name="Picture 7"/>
          <p:cNvPicPr>
            <a:picLocks noChangeAspect="1"/>
          </p:cNvPicPr>
          <p:nvPr/>
        </p:nvPicPr>
        <p:blipFill>
          <a:blip r:embed="rId5"/>
          <a:stretch>
            <a:fillRect/>
          </a:stretch>
        </p:blipFill>
        <p:spPr>
          <a:xfrm>
            <a:off x="1999281" y="1528895"/>
            <a:ext cx="5209731" cy="503996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3253" y="2839453"/>
            <a:ext cx="1529515" cy="2333064"/>
          </a:xfrm>
          <a:prstGeom prst="rect">
            <a:avLst/>
          </a:prstGeom>
        </p:spPr>
      </p:pic>
    </p:spTree>
    <p:extLst>
      <p:ext uri="{BB962C8B-B14F-4D97-AF65-F5344CB8AC3E}">
        <p14:creationId xmlns:p14="http://schemas.microsoft.com/office/powerpoint/2010/main" val="228867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Build a Subscriber List?</a:t>
            </a:r>
            <a:endParaRPr lang="en-US" dirty="0"/>
          </a:p>
        </p:txBody>
      </p:sp>
      <p:sp>
        <p:nvSpPr>
          <p:cNvPr id="3" name="Content Placeholder 2"/>
          <p:cNvSpPr>
            <a:spLocks noGrp="1"/>
          </p:cNvSpPr>
          <p:nvPr>
            <p:ph sz="quarter" idx="13"/>
          </p:nvPr>
        </p:nvSpPr>
        <p:spPr/>
        <p:txBody>
          <a:bodyPr>
            <a:normAutofit lnSpcReduction="10000"/>
          </a:bodyPr>
          <a:lstStyle/>
          <a:p>
            <a:pPr marL="0" indent="0">
              <a:buNone/>
            </a:pPr>
            <a:r>
              <a:rPr lang="en-US" dirty="0"/>
              <a:t>Email is the biggest social network on the planet</a:t>
            </a:r>
            <a:r>
              <a:rPr lang="en-US" dirty="0" smtClean="0"/>
              <a:t>.</a:t>
            </a:r>
          </a:p>
          <a:p>
            <a:pPr marL="0" indent="0">
              <a:buNone/>
            </a:pPr>
            <a:endParaRPr lang="en-US" dirty="0"/>
          </a:p>
          <a:p>
            <a:r>
              <a:rPr lang="en-US" dirty="0" smtClean="0"/>
              <a:t>Billions of users worldwide.</a:t>
            </a:r>
          </a:p>
          <a:p>
            <a:r>
              <a:rPr lang="en-US" dirty="0" smtClean="0"/>
              <a:t>Used by all age groups.</a:t>
            </a:r>
          </a:p>
          <a:p>
            <a:r>
              <a:rPr lang="en-US" dirty="0" smtClean="0"/>
              <a:t>Checked hourly by business people.</a:t>
            </a:r>
          </a:p>
          <a:p>
            <a:r>
              <a:rPr lang="en-US" dirty="0" smtClean="0"/>
              <a:t>Personal, one-to-one.</a:t>
            </a:r>
          </a:p>
          <a:p>
            <a:r>
              <a:rPr lang="en-US" dirty="0" smtClean="0"/>
              <a:t>Owned by you, not Mark </a:t>
            </a:r>
            <a:r>
              <a:rPr lang="en-US" dirty="0" err="1" smtClean="0"/>
              <a:t>Zuckerberg</a:t>
            </a:r>
            <a:r>
              <a:rPr lang="en-US" dirty="0" smtClean="0"/>
              <a:t>.</a:t>
            </a:r>
          </a:p>
          <a:p>
            <a:r>
              <a:rPr lang="en-US" dirty="0" smtClean="0"/>
              <a:t>It works Better.</a:t>
            </a:r>
            <a:endParaRPr lang="en-US" dirty="0"/>
          </a:p>
        </p:txBody>
      </p:sp>
    </p:spTree>
    <p:extLst>
      <p:ext uri="{BB962C8B-B14F-4D97-AF65-F5344CB8AC3E}">
        <p14:creationId xmlns:p14="http://schemas.microsoft.com/office/powerpoint/2010/main" val="248490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24012" y="666750"/>
            <a:ext cx="5614988" cy="5756726"/>
          </a:xfrm>
          <a:prstGeom prst="rect">
            <a:avLst/>
          </a:prstGeom>
        </p:spPr>
      </p:pic>
      <p:sp>
        <p:nvSpPr>
          <p:cNvPr id="2" name="TextBox 1"/>
          <p:cNvSpPr txBox="1"/>
          <p:nvPr/>
        </p:nvSpPr>
        <p:spPr>
          <a:xfrm>
            <a:off x="4572000" y="5036949"/>
            <a:ext cx="4395049" cy="523220"/>
          </a:xfrm>
          <a:prstGeom prst="rect">
            <a:avLst/>
          </a:prstGeom>
          <a:noFill/>
        </p:spPr>
        <p:txBody>
          <a:bodyPr wrap="none" rtlCol="0">
            <a:spAutoFit/>
          </a:bodyPr>
          <a:lstStyle/>
          <a:p>
            <a:r>
              <a:rPr lang="en-US" sz="2800" b="1" dirty="0" smtClean="0"/>
              <a:t>Filtered for Subscribers Only</a:t>
            </a:r>
            <a:endParaRPr lang="en-US" b="1" dirty="0"/>
          </a:p>
        </p:txBody>
      </p:sp>
    </p:spTree>
    <p:extLst>
      <p:ext uri="{BB962C8B-B14F-4D97-AF65-F5344CB8AC3E}">
        <p14:creationId xmlns:p14="http://schemas.microsoft.com/office/powerpoint/2010/main" val="28833683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useo Sans Rounded 700" pitchFamily="-84" charset="0"/>
                <a:ea typeface="MS PGothic" panose="020B0600070205080204" pitchFamily="34" charset="-128"/>
                <a:sym typeface="Museo Sans Rounded 700" pitchFamily="-84" charset="0"/>
              </a:rPr>
              <a:t>The Recipe for Great Landing Pages</a:t>
            </a:r>
            <a:endParaRPr lang="en-US"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302" y="2318290"/>
            <a:ext cx="8801100" cy="2223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9251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90779"/>
            <a:ext cx="4652075" cy="1336153"/>
          </a:xfrm>
        </p:spPr>
        <p:txBody>
          <a:bodyPr>
            <a:normAutofit/>
          </a:bodyPr>
          <a:lstStyle/>
          <a:p>
            <a:r>
              <a:rPr lang="en-US" dirty="0" smtClean="0"/>
              <a:t>What do they want?</a:t>
            </a:r>
          </a:p>
        </p:txBody>
      </p:sp>
      <p:grpSp>
        <p:nvGrpSpPr>
          <p:cNvPr id="8" name="Group 7"/>
          <p:cNvGrpSpPr/>
          <p:nvPr/>
        </p:nvGrpSpPr>
        <p:grpSpPr>
          <a:xfrm>
            <a:off x="349341" y="2362197"/>
            <a:ext cx="1424286" cy="1331553"/>
            <a:chOff x="1854494" y="1574911"/>
            <a:chExt cx="838200" cy="783626"/>
          </a:xfrm>
        </p:grpSpPr>
        <p:sp>
          <p:nvSpPr>
            <p:cNvPr id="11" name="Rectangle 10"/>
            <p:cNvSpPr/>
            <p:nvPr/>
          </p:nvSpPr>
          <p:spPr>
            <a:xfrm>
              <a:off x="1854494" y="1574911"/>
              <a:ext cx="838200" cy="762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prstClr val="white"/>
                  </a:solidFill>
                </a:rPr>
                <a:t>Of</a:t>
              </a:r>
            </a:p>
          </p:txBody>
        </p:sp>
        <p:sp>
          <p:nvSpPr>
            <p:cNvPr id="10" name="TextBox 9"/>
            <p:cNvSpPr txBox="1"/>
            <p:nvPr/>
          </p:nvSpPr>
          <p:spPr>
            <a:xfrm>
              <a:off x="1858267" y="2086845"/>
              <a:ext cx="830655" cy="271692"/>
            </a:xfrm>
            <a:prstGeom prst="rect">
              <a:avLst/>
            </a:prstGeom>
            <a:noFill/>
          </p:spPr>
          <p:txBody>
            <a:bodyPr wrap="square" rtlCol="0">
              <a:spAutoFit/>
            </a:bodyPr>
            <a:lstStyle/>
            <a:p>
              <a:pPr algn="ctr"/>
              <a:r>
                <a:rPr lang="en-US" sz="2400" b="1" dirty="0" smtClean="0">
                  <a:solidFill>
                    <a:prstClr val="white"/>
                  </a:solidFill>
                </a:rPr>
                <a:t>Offer</a:t>
              </a:r>
              <a:endParaRPr lang="en-US" sz="4000" b="1" dirty="0">
                <a:solidFill>
                  <a:prstClr val="white"/>
                </a:solidFill>
              </a:endParaRP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3790" y="4132865"/>
            <a:ext cx="2311887" cy="200744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7089" y="1058777"/>
            <a:ext cx="2262415" cy="2381191"/>
          </a:xfrm>
          <a:prstGeom prst="rect">
            <a:avLst/>
          </a:prstGeom>
        </p:spPr>
      </p:pic>
    </p:spTree>
    <p:extLst>
      <p:ext uri="{BB962C8B-B14F-4D97-AF65-F5344CB8AC3E}">
        <p14:creationId xmlns:p14="http://schemas.microsoft.com/office/powerpoint/2010/main" val="12268427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690" y="2568269"/>
            <a:ext cx="4094136" cy="1336153"/>
          </a:xfrm>
        </p:spPr>
        <p:txBody>
          <a:bodyPr>
            <a:normAutofit/>
          </a:bodyPr>
          <a:lstStyle/>
          <a:p>
            <a:r>
              <a:rPr lang="en-US" dirty="0" smtClean="0"/>
              <a:t>What do you want them to do?</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3790" y="4132865"/>
            <a:ext cx="2311887" cy="200744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7089" y="1058777"/>
            <a:ext cx="2262415" cy="2381191"/>
          </a:xfrm>
          <a:prstGeom prst="rect">
            <a:avLst/>
          </a:prstGeom>
        </p:spPr>
      </p:pic>
      <p:grpSp>
        <p:nvGrpSpPr>
          <p:cNvPr id="12" name="Group 11"/>
          <p:cNvGrpSpPr/>
          <p:nvPr/>
        </p:nvGrpSpPr>
        <p:grpSpPr>
          <a:xfrm>
            <a:off x="449451" y="2603716"/>
            <a:ext cx="1301857" cy="1301858"/>
            <a:chOff x="15487650" y="8370888"/>
            <a:chExt cx="1673225" cy="1519237"/>
          </a:xfrm>
        </p:grpSpPr>
        <p:sp>
          <p:nvSpPr>
            <p:cNvPr id="13" name="Rectangle 12"/>
            <p:cNvSpPr/>
            <p:nvPr/>
          </p:nvSpPr>
          <p:spPr>
            <a:xfrm>
              <a:off x="15487650" y="8370888"/>
              <a:ext cx="1673225" cy="151923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prstClr val="white"/>
                  </a:solidFill>
                  <a:sym typeface="Gill Sans" charset="0"/>
                </a:rPr>
                <a:t>Fm</a:t>
              </a:r>
              <a:endParaRPr lang="en-US" sz="6000" b="1" dirty="0">
                <a:solidFill>
                  <a:prstClr val="white"/>
                </a:solidFill>
                <a:sym typeface="Gill Sans" charset="0"/>
              </a:endParaRPr>
            </a:p>
          </p:txBody>
        </p:sp>
        <p:sp>
          <p:nvSpPr>
            <p:cNvPr id="16" name="TextBox 15"/>
            <p:cNvSpPr txBox="1">
              <a:spLocks noChangeArrowheads="1"/>
            </p:cNvSpPr>
            <p:nvPr/>
          </p:nvSpPr>
          <p:spPr bwMode="auto">
            <a:xfrm>
              <a:off x="15495588" y="9391648"/>
              <a:ext cx="1657350" cy="399949"/>
            </a:xfrm>
            <a:prstGeom prst="rect">
              <a:avLst/>
            </a:prstGeom>
            <a:no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6000" b="1">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800" b="0" dirty="0">
                  <a:sym typeface="Gill Sans" pitchFamily="-84" charset="0"/>
                </a:rPr>
                <a:t>Form</a:t>
              </a:r>
              <a:endParaRPr lang="en-US" b="0" dirty="0">
                <a:sym typeface="Gill Sans" pitchFamily="-84" charset="0"/>
              </a:endParaRPr>
            </a:p>
          </p:txBody>
        </p:sp>
      </p:grpSp>
    </p:spTree>
    <p:extLst>
      <p:ext uri="{BB962C8B-B14F-4D97-AF65-F5344CB8AC3E}">
        <p14:creationId xmlns:p14="http://schemas.microsoft.com/office/powerpoint/2010/main" val="15529946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03501" y="309160"/>
            <a:ext cx="4468499" cy="3348439"/>
          </a:xfrm>
        </p:spPr>
        <p:txBody>
          <a:bodyPr>
            <a:normAutofit/>
          </a:bodyPr>
          <a:lstStyle/>
          <a:p>
            <a:r>
              <a:rPr lang="en-US" sz="3600" b="1" dirty="0" smtClean="0">
                <a:solidFill>
                  <a:schemeClr val="tx1"/>
                </a:solidFill>
              </a:rPr>
              <a:t>Awesome Placement</a:t>
            </a:r>
            <a:endParaRPr lang="en-US" sz="3600" b="1" dirty="0">
              <a:solidFill>
                <a:schemeClr val="tx1"/>
              </a:solidFill>
            </a:endParaRPr>
          </a:p>
        </p:txBody>
      </p:sp>
      <p:pic>
        <p:nvPicPr>
          <p:cNvPr id="12" name="Picture 11"/>
          <p:cNvPicPr>
            <a:picLocks noChangeAspect="1"/>
          </p:cNvPicPr>
          <p:nvPr/>
        </p:nvPicPr>
        <p:blipFill>
          <a:blip r:embed="rId2"/>
          <a:stretch>
            <a:fillRect/>
          </a:stretch>
        </p:blipFill>
        <p:spPr>
          <a:xfrm>
            <a:off x="5102943" y="-1"/>
            <a:ext cx="3253670" cy="6880221"/>
          </a:xfrm>
          <a:prstGeom prst="rect">
            <a:avLst/>
          </a:prstGeom>
        </p:spPr>
      </p:pic>
      <p:pic>
        <p:nvPicPr>
          <p:cNvPr id="11" name="Picture 10"/>
          <p:cNvPicPr>
            <a:picLocks noChangeAspect="1"/>
          </p:cNvPicPr>
          <p:nvPr/>
        </p:nvPicPr>
        <p:blipFill>
          <a:blip r:embed="rId3"/>
          <a:stretch>
            <a:fillRect/>
          </a:stretch>
        </p:blipFill>
        <p:spPr>
          <a:xfrm>
            <a:off x="2013290" y="1630230"/>
            <a:ext cx="4868772" cy="4365973"/>
          </a:xfrm>
          <a:prstGeom prst="rect">
            <a:avLst/>
          </a:prstGeom>
        </p:spPr>
      </p:pic>
      <p:pic>
        <p:nvPicPr>
          <p:cNvPr id="6" name="Picture 5"/>
          <p:cNvPicPr>
            <a:picLocks noChangeAspect="1"/>
          </p:cNvPicPr>
          <p:nvPr/>
        </p:nvPicPr>
        <p:blipFill>
          <a:blip r:embed="rId4"/>
          <a:stretch>
            <a:fillRect/>
          </a:stretch>
        </p:blipFill>
        <p:spPr>
          <a:xfrm>
            <a:off x="671345" y="1134812"/>
            <a:ext cx="1038225" cy="5314950"/>
          </a:xfrm>
          <a:prstGeom prst="rect">
            <a:avLst/>
          </a:prstGeom>
        </p:spPr>
      </p:pic>
      <p:sp>
        <p:nvSpPr>
          <p:cNvPr id="2" name="Oval 1"/>
          <p:cNvSpPr/>
          <p:nvPr/>
        </p:nvSpPr>
        <p:spPr>
          <a:xfrm>
            <a:off x="4058653" y="1973179"/>
            <a:ext cx="2277979" cy="44917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xplosion 1 3"/>
          <p:cNvSpPr/>
          <p:nvPr/>
        </p:nvSpPr>
        <p:spPr>
          <a:xfrm rot="1019633">
            <a:off x="4235116" y="2117558"/>
            <a:ext cx="4186990" cy="3433011"/>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accent4">
                    <a:lumMod val="75000"/>
                  </a:schemeClr>
                </a:solidFill>
              </a:rPr>
              <a:t>250,000 Subscribers!</a:t>
            </a:r>
            <a:endParaRPr lang="en-US" sz="2800" b="1" dirty="0">
              <a:solidFill>
                <a:schemeClr val="accent4">
                  <a:lumMod val="75000"/>
                </a:schemeClr>
              </a:solidFill>
            </a:endParaRPr>
          </a:p>
        </p:txBody>
      </p:sp>
      <p:sp>
        <p:nvSpPr>
          <p:cNvPr id="9" name="Explosion 1 8"/>
          <p:cNvSpPr/>
          <p:nvPr/>
        </p:nvSpPr>
        <p:spPr>
          <a:xfrm rot="20632883">
            <a:off x="625642" y="513733"/>
            <a:ext cx="4186990" cy="3433011"/>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accent4">
                    <a:lumMod val="75000"/>
                  </a:schemeClr>
                </a:solidFill>
              </a:rPr>
              <a:t>200,000 Facebook Fans!</a:t>
            </a:r>
            <a:endParaRPr lang="en-US" sz="2800" b="1" dirty="0">
              <a:solidFill>
                <a:schemeClr val="accent4">
                  <a:lumMod val="75000"/>
                </a:schemeClr>
              </a:solidFill>
            </a:endParaRPr>
          </a:p>
        </p:txBody>
      </p:sp>
      <p:sp>
        <p:nvSpPr>
          <p:cNvPr id="10" name="Explosion 1 9"/>
          <p:cNvSpPr/>
          <p:nvPr/>
        </p:nvSpPr>
        <p:spPr>
          <a:xfrm>
            <a:off x="2069433" y="2213811"/>
            <a:ext cx="4186990" cy="3433011"/>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accent4">
                    <a:lumMod val="75000"/>
                  </a:schemeClr>
                </a:solidFill>
              </a:rPr>
              <a:t>Cha </a:t>
            </a:r>
            <a:r>
              <a:rPr lang="en-US" sz="4000" b="1" dirty="0" err="1" smtClean="0">
                <a:solidFill>
                  <a:schemeClr val="accent4">
                    <a:lumMod val="75000"/>
                  </a:schemeClr>
                </a:solidFill>
              </a:rPr>
              <a:t>Ching</a:t>
            </a:r>
            <a:r>
              <a:rPr lang="en-US" sz="4000" b="1" dirty="0" smtClean="0">
                <a:solidFill>
                  <a:schemeClr val="accent4">
                    <a:lumMod val="75000"/>
                  </a:schemeClr>
                </a:solidFill>
              </a:rPr>
              <a:t>!</a:t>
            </a:r>
            <a:endParaRPr lang="en-US" sz="4000" b="1" dirty="0">
              <a:solidFill>
                <a:schemeClr val="accent4">
                  <a:lumMod val="75000"/>
                </a:schemeClr>
              </a:solidFill>
            </a:endParaRPr>
          </a:p>
        </p:txBody>
      </p:sp>
    </p:spTree>
    <p:extLst>
      <p:ext uri="{BB962C8B-B14F-4D97-AF65-F5344CB8AC3E}">
        <p14:creationId xmlns:p14="http://schemas.microsoft.com/office/powerpoint/2010/main" val="143559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75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style.rotation</p:attrName>
                                        </p:attrNameLst>
                                      </p:cBhvr>
                                      <p:tavLst>
                                        <p:tav tm="0">
                                          <p:val>
                                            <p:fltVal val="720"/>
                                          </p:val>
                                        </p:tav>
                                        <p:tav tm="100000">
                                          <p:val>
                                            <p:fltVal val="0"/>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 calcmode="lin" valueType="num">
                                      <p:cBhvr>
                                        <p:cTn id="31" dur="500" fill="hold"/>
                                        <p:tgtEl>
                                          <p:spTgt spid="9"/>
                                        </p:tgtEl>
                                        <p:attrNameLst>
                                          <p:attrName>ppt_w</p:attrName>
                                        </p:attrNameLst>
                                      </p:cBhvr>
                                      <p:tavLst>
                                        <p:tav tm="0">
                                          <p:val>
                                            <p:fltVal val="0"/>
                                          </p:val>
                                        </p:tav>
                                        <p:tav tm="100000">
                                          <p:val>
                                            <p:strVal val="#ppt_w"/>
                                          </p:val>
                                        </p:tav>
                                      </p:tavLst>
                                    </p:anim>
                                  </p:childTnLst>
                                </p:cTn>
                              </p:par>
                            </p:childTnLst>
                          </p:cTn>
                        </p:par>
                        <p:par>
                          <p:cTn id="32" fill="hold">
                            <p:stCondLst>
                              <p:cond delay="500"/>
                            </p:stCondLst>
                            <p:childTnLst>
                              <p:par>
                                <p:cTn id="33" presetID="35" presetClass="entr" presetSubtype="0"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anim calcmode="lin" valueType="num">
                                      <p:cBhvr>
                                        <p:cTn id="36" dur="500" fill="hold"/>
                                        <p:tgtEl>
                                          <p:spTgt spid="4"/>
                                        </p:tgtEl>
                                        <p:attrNameLst>
                                          <p:attrName>style.rotation</p:attrName>
                                        </p:attrNameLst>
                                      </p:cBhvr>
                                      <p:tavLst>
                                        <p:tav tm="0">
                                          <p:val>
                                            <p:fltVal val="720"/>
                                          </p:val>
                                        </p:tav>
                                        <p:tav tm="100000">
                                          <p:val>
                                            <p:fltVal val="0"/>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 calcmode="lin" valueType="num">
                                      <p:cBhvr>
                                        <p:cTn id="38" dur="500" fill="hold"/>
                                        <p:tgtEl>
                                          <p:spTgt spid="4"/>
                                        </p:tgtEl>
                                        <p:attrNameLst>
                                          <p:attrName>ppt_w</p:attrName>
                                        </p:attrNameLst>
                                      </p:cBhvr>
                                      <p:tavLst>
                                        <p:tav tm="0">
                                          <p:val>
                                            <p:fltVal val="0"/>
                                          </p:val>
                                        </p:tav>
                                        <p:tav tm="100000">
                                          <p:val>
                                            <p:strVal val="#ppt_w"/>
                                          </p:val>
                                        </p:tav>
                                      </p:tavLst>
                                    </p:anim>
                                  </p:childTnLst>
                                </p:cTn>
                              </p:par>
                            </p:childTnLst>
                          </p:cTn>
                        </p:par>
                      </p:childTnLst>
                    </p:cTn>
                  </p:par>
                  <p:par>
                    <p:cTn id="39" fill="hold">
                      <p:stCondLst>
                        <p:cond delay="indefinite"/>
                      </p:stCondLst>
                      <p:childTnLst>
                        <p:par>
                          <p:cTn id="40" fill="hold">
                            <p:stCondLst>
                              <p:cond delay="0"/>
                            </p:stCondLst>
                            <p:childTnLst>
                              <p:par>
                                <p:cTn id="41" presetID="35"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anim calcmode="lin" valueType="num">
                                      <p:cBhvr>
                                        <p:cTn id="44" dur="500" fill="hold"/>
                                        <p:tgtEl>
                                          <p:spTgt spid="10"/>
                                        </p:tgtEl>
                                        <p:attrNameLst>
                                          <p:attrName>style.rotation</p:attrName>
                                        </p:attrNameLst>
                                      </p:cBhvr>
                                      <p:tavLst>
                                        <p:tav tm="0">
                                          <p:val>
                                            <p:fltVal val="720"/>
                                          </p:val>
                                        </p:tav>
                                        <p:tav tm="100000">
                                          <p:val>
                                            <p:fltVal val="0"/>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 calcmode="lin" valueType="num">
                                      <p:cBhvr>
                                        <p:cTn id="46" dur="500" fill="hold"/>
                                        <p:tgtEl>
                                          <p:spTgt spid="1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8798" y="1261715"/>
            <a:ext cx="3966405" cy="3612501"/>
          </a:xfrm>
          <a:prstGeom prst="rect">
            <a:avLst/>
          </a:prstGeom>
        </p:spPr>
      </p:pic>
      <p:sp>
        <p:nvSpPr>
          <p:cNvPr id="7" name="Title 6"/>
          <p:cNvSpPr>
            <a:spLocks noGrp="1"/>
          </p:cNvSpPr>
          <p:nvPr>
            <p:ph type="title"/>
          </p:nvPr>
        </p:nvSpPr>
        <p:spPr/>
        <p:txBody>
          <a:bodyPr>
            <a:noAutofit/>
          </a:bodyPr>
          <a:lstStyle/>
          <a:p>
            <a:r>
              <a:rPr lang="en-US" sz="3200" dirty="0" smtClean="0"/>
              <a:t>Content Brings Traffic to Your </a:t>
            </a:r>
            <a:br>
              <a:rPr lang="en-US" sz="3200" dirty="0" smtClean="0"/>
            </a:br>
            <a:r>
              <a:rPr lang="en-US" sz="3200" dirty="0" smtClean="0"/>
              <a:t>Landing Pages</a:t>
            </a:r>
            <a:endParaRPr lang="en-US" sz="3200" dirty="0"/>
          </a:p>
        </p:txBody>
      </p:sp>
      <p:sp>
        <p:nvSpPr>
          <p:cNvPr id="6" name="Content Placeholder 5"/>
          <p:cNvSpPr>
            <a:spLocks noGrp="1"/>
          </p:cNvSpPr>
          <p:nvPr>
            <p:ph sz="quarter" idx="13"/>
          </p:nvPr>
        </p:nvSpPr>
        <p:spPr>
          <a:xfrm>
            <a:off x="438150" y="4804472"/>
            <a:ext cx="8255000" cy="1642823"/>
          </a:xfrm>
        </p:spPr>
        <p:txBody>
          <a:bodyPr>
            <a:normAutofit fontScale="92500" lnSpcReduction="10000"/>
          </a:bodyPr>
          <a:lstStyle/>
          <a:p>
            <a:pPr algn="ctr"/>
            <a:r>
              <a:rPr lang="en-US" dirty="0"/>
              <a:t>Posts with links get shared more</a:t>
            </a:r>
            <a:r>
              <a:rPr lang="en-US" dirty="0" smtClean="0"/>
              <a:t>.</a:t>
            </a:r>
            <a:endParaRPr lang="en-US" dirty="0"/>
          </a:p>
          <a:p>
            <a:pPr algn="ctr"/>
            <a:r>
              <a:rPr lang="en-US" dirty="0"/>
              <a:t>Links get </a:t>
            </a:r>
            <a:r>
              <a:rPr lang="en-US" dirty="0" smtClean="0"/>
              <a:t>prospects back </a:t>
            </a:r>
            <a:r>
              <a:rPr lang="en-US" dirty="0"/>
              <a:t>to your site</a:t>
            </a:r>
            <a:r>
              <a:rPr lang="en-US" dirty="0" smtClean="0"/>
              <a:t>.</a:t>
            </a:r>
          </a:p>
          <a:p>
            <a:pPr algn="ctr"/>
            <a:r>
              <a:rPr lang="en-US" dirty="0" smtClean="0"/>
              <a:t>High frequency</a:t>
            </a:r>
          </a:p>
          <a:p>
            <a:pPr algn="ctr"/>
            <a:endParaRPr lang="en-US" dirty="0"/>
          </a:p>
          <a:p>
            <a:pPr algn="ctr"/>
            <a:endParaRPr lang="en-US" dirty="0"/>
          </a:p>
        </p:txBody>
      </p:sp>
    </p:spTree>
    <p:extLst>
      <p:ext uri="{BB962C8B-B14F-4D97-AF65-F5344CB8AC3E}">
        <p14:creationId xmlns:p14="http://schemas.microsoft.com/office/powerpoint/2010/main" val="26626981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Landing Pages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4213" b="4213"/>
          <a:stretch>
            <a:fillRect/>
          </a:stretch>
        </p:blipFill>
        <p:spPr/>
      </p:pic>
      <p:sp>
        <p:nvSpPr>
          <p:cNvPr id="7" name="Text Placeholder 6"/>
          <p:cNvSpPr>
            <a:spLocks noGrp="1"/>
          </p:cNvSpPr>
          <p:nvPr>
            <p:ph type="body" sz="half" idx="2"/>
          </p:nvPr>
        </p:nvSpPr>
        <p:spPr/>
        <p:txBody>
          <a:bodyPr/>
          <a:lstStyle/>
          <a:p>
            <a:r>
              <a:rPr lang="en-US" dirty="0" smtClean="0"/>
              <a:t>Ecommerce Product Pages</a:t>
            </a:r>
            <a:endParaRPr lang="en-US" dirty="0"/>
          </a:p>
        </p:txBody>
      </p:sp>
    </p:spTree>
    <p:extLst>
      <p:ext uri="{BB962C8B-B14F-4D97-AF65-F5344CB8AC3E}">
        <p14:creationId xmlns:p14="http://schemas.microsoft.com/office/powerpoint/2010/main" val="10349815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894" y="604380"/>
            <a:ext cx="2769733" cy="1146928"/>
          </a:xfrm>
        </p:spPr>
        <p:txBody>
          <a:bodyPr>
            <a:normAutofit/>
          </a:bodyPr>
          <a:lstStyle/>
          <a:p>
            <a:r>
              <a:rPr lang="en-US" dirty="0" smtClean="0"/>
              <a:t>Typical Landing Pages</a:t>
            </a:r>
            <a:endParaRPr lang="en-US" dirty="0"/>
          </a:p>
        </p:txBody>
      </p:sp>
      <p:sp>
        <p:nvSpPr>
          <p:cNvPr id="7" name="Text Placeholder 6"/>
          <p:cNvSpPr>
            <a:spLocks noGrp="1"/>
          </p:cNvSpPr>
          <p:nvPr>
            <p:ph type="body" sz="half" idx="2"/>
          </p:nvPr>
        </p:nvSpPr>
        <p:spPr>
          <a:xfrm>
            <a:off x="3078647" y="5785792"/>
            <a:ext cx="5486400" cy="804862"/>
          </a:xfrm>
        </p:spPr>
        <p:txBody>
          <a:bodyPr/>
          <a:lstStyle/>
          <a:p>
            <a:r>
              <a:rPr lang="en-US" dirty="0" smtClean="0"/>
              <a:t>Ecommerce Category Pages</a:t>
            </a:r>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9145" y="1208866"/>
            <a:ext cx="5478221" cy="4455763"/>
          </a:xfrm>
          <a:prstGeom prst="rect">
            <a:avLst/>
          </a:prstGeom>
        </p:spPr>
      </p:pic>
    </p:spTree>
    <p:extLst>
      <p:ext uri="{BB962C8B-B14F-4D97-AF65-F5344CB8AC3E}">
        <p14:creationId xmlns:p14="http://schemas.microsoft.com/office/powerpoint/2010/main" val="2994822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894" y="604380"/>
            <a:ext cx="2769733" cy="1146928"/>
          </a:xfrm>
        </p:spPr>
        <p:txBody>
          <a:bodyPr>
            <a:normAutofit/>
          </a:bodyPr>
          <a:lstStyle/>
          <a:p>
            <a:r>
              <a:rPr lang="en-US" dirty="0" smtClean="0"/>
              <a:t>Typical Landing Pages</a:t>
            </a:r>
            <a:endParaRPr lang="en-US" dirty="0"/>
          </a:p>
        </p:txBody>
      </p:sp>
      <p:sp>
        <p:nvSpPr>
          <p:cNvPr id="7" name="Text Placeholder 6"/>
          <p:cNvSpPr>
            <a:spLocks noGrp="1"/>
          </p:cNvSpPr>
          <p:nvPr>
            <p:ph type="body" sz="half" idx="2"/>
          </p:nvPr>
        </p:nvSpPr>
        <p:spPr>
          <a:xfrm>
            <a:off x="3078647" y="5785792"/>
            <a:ext cx="5486400" cy="804862"/>
          </a:xfrm>
        </p:spPr>
        <p:txBody>
          <a:bodyPr/>
          <a:lstStyle/>
          <a:p>
            <a:r>
              <a:rPr lang="en-US" dirty="0" smtClean="0"/>
              <a:t>Custom Landing Pages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6018" y="1053885"/>
            <a:ext cx="4766539" cy="4734732"/>
          </a:xfrm>
          <a:prstGeom prst="rect">
            <a:avLst/>
          </a:prstGeom>
        </p:spPr>
      </p:pic>
    </p:spTree>
    <p:extLst>
      <p:ext uri="{BB962C8B-B14F-4D97-AF65-F5344CB8AC3E}">
        <p14:creationId xmlns:p14="http://schemas.microsoft.com/office/powerpoint/2010/main" val="20351855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894" y="604380"/>
            <a:ext cx="2769733" cy="1146928"/>
          </a:xfrm>
        </p:spPr>
        <p:txBody>
          <a:bodyPr>
            <a:normAutofit/>
          </a:bodyPr>
          <a:lstStyle/>
          <a:p>
            <a:r>
              <a:rPr lang="en-US" dirty="0" smtClean="0"/>
              <a:t>Typical Landing Pages</a:t>
            </a:r>
            <a:endParaRPr lang="en-US" dirty="0"/>
          </a:p>
        </p:txBody>
      </p:sp>
      <p:sp>
        <p:nvSpPr>
          <p:cNvPr id="7" name="Text Placeholder 6"/>
          <p:cNvSpPr>
            <a:spLocks noGrp="1"/>
          </p:cNvSpPr>
          <p:nvPr>
            <p:ph type="body" sz="half" idx="2"/>
          </p:nvPr>
        </p:nvSpPr>
        <p:spPr>
          <a:xfrm>
            <a:off x="3078647" y="5785792"/>
            <a:ext cx="5486400" cy="804862"/>
          </a:xfrm>
        </p:spPr>
        <p:txBody>
          <a:bodyPr/>
          <a:lstStyle/>
          <a:p>
            <a:r>
              <a:rPr lang="en-US" dirty="0" smtClean="0"/>
              <a:t>Blog Content Pages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2068" y="805911"/>
            <a:ext cx="5438286" cy="5013702"/>
          </a:xfrm>
          <a:prstGeom prst="rect">
            <a:avLst/>
          </a:prstGeom>
        </p:spPr>
      </p:pic>
    </p:spTree>
    <p:extLst>
      <p:ext uri="{BB962C8B-B14F-4D97-AF65-F5344CB8AC3E}">
        <p14:creationId xmlns:p14="http://schemas.microsoft.com/office/powerpoint/2010/main" val="8152222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894" y="604380"/>
            <a:ext cx="2769733" cy="1146928"/>
          </a:xfrm>
        </p:spPr>
        <p:txBody>
          <a:bodyPr>
            <a:normAutofit/>
          </a:bodyPr>
          <a:lstStyle/>
          <a:p>
            <a:r>
              <a:rPr lang="en-US" dirty="0" smtClean="0"/>
              <a:t>Typical Landing Pages</a:t>
            </a:r>
            <a:endParaRPr lang="en-US" dirty="0"/>
          </a:p>
        </p:txBody>
      </p:sp>
      <p:sp>
        <p:nvSpPr>
          <p:cNvPr id="7" name="Text Placeholder 6"/>
          <p:cNvSpPr>
            <a:spLocks noGrp="1"/>
          </p:cNvSpPr>
          <p:nvPr>
            <p:ph type="body" sz="half" idx="2"/>
          </p:nvPr>
        </p:nvSpPr>
        <p:spPr>
          <a:xfrm>
            <a:off x="3078647" y="5785792"/>
            <a:ext cx="5486400" cy="804862"/>
          </a:xfrm>
        </p:spPr>
        <p:txBody>
          <a:bodyPr/>
          <a:lstStyle/>
          <a:p>
            <a:r>
              <a:rPr lang="en-US" dirty="0" smtClean="0"/>
              <a:t>Social Network Pages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040" y="1348353"/>
            <a:ext cx="7111474" cy="4394354"/>
          </a:xfrm>
          <a:prstGeom prst="rect">
            <a:avLst/>
          </a:prstGeom>
        </p:spPr>
      </p:pic>
    </p:spTree>
    <p:extLst>
      <p:ext uri="{BB962C8B-B14F-4D97-AF65-F5344CB8AC3E}">
        <p14:creationId xmlns:p14="http://schemas.microsoft.com/office/powerpoint/2010/main" val="38456084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894" y="604380"/>
            <a:ext cx="2769733" cy="1146928"/>
          </a:xfrm>
        </p:spPr>
        <p:txBody>
          <a:bodyPr>
            <a:normAutofit/>
          </a:bodyPr>
          <a:lstStyle/>
          <a:p>
            <a:r>
              <a:rPr lang="en-US" dirty="0" smtClean="0"/>
              <a:t>Typical Landing Pages</a:t>
            </a:r>
            <a:endParaRPr lang="en-US" dirty="0"/>
          </a:p>
        </p:txBody>
      </p:sp>
      <p:sp>
        <p:nvSpPr>
          <p:cNvPr id="7" name="Text Placeholder 6"/>
          <p:cNvSpPr>
            <a:spLocks noGrp="1"/>
          </p:cNvSpPr>
          <p:nvPr>
            <p:ph type="body" sz="half" idx="2"/>
          </p:nvPr>
        </p:nvSpPr>
        <p:spPr>
          <a:xfrm>
            <a:off x="3435108" y="5692802"/>
            <a:ext cx="5486400" cy="804862"/>
          </a:xfrm>
        </p:spPr>
        <p:txBody>
          <a:bodyPr/>
          <a:lstStyle/>
          <a:p>
            <a:r>
              <a:rPr lang="en-US" dirty="0" smtClean="0"/>
              <a:t>Home Pages</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46629"/>
          <a:stretch/>
        </p:blipFill>
        <p:spPr>
          <a:xfrm>
            <a:off x="3422665" y="573437"/>
            <a:ext cx="4156007" cy="4938123"/>
          </a:xfrm>
          <a:prstGeom prst="rect">
            <a:avLst/>
          </a:prstGeom>
        </p:spPr>
      </p:pic>
    </p:spTree>
    <p:extLst>
      <p:ext uri="{BB962C8B-B14F-4D97-AF65-F5344CB8AC3E}">
        <p14:creationId xmlns:p14="http://schemas.microsoft.com/office/powerpoint/2010/main" val="20433456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976" y="2222406"/>
            <a:ext cx="3710916" cy="228760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414" y="3239146"/>
            <a:ext cx="3825833" cy="2364076"/>
          </a:xfrm>
          <a:prstGeom prst="rect">
            <a:avLst/>
          </a:prstGeom>
        </p:spPr>
      </p:pic>
      <p:sp>
        <p:nvSpPr>
          <p:cNvPr id="3" name="Title 2"/>
          <p:cNvSpPr>
            <a:spLocks noGrp="1"/>
          </p:cNvSpPr>
          <p:nvPr>
            <p:ph type="title"/>
          </p:nvPr>
        </p:nvSpPr>
        <p:spPr/>
        <p:txBody>
          <a:bodyPr/>
          <a:lstStyle/>
          <a:p>
            <a:r>
              <a:rPr lang="en-US" dirty="0" smtClean="0"/>
              <a:t>Two Places for Landing Pages</a:t>
            </a:r>
            <a:endParaRPr lang="en-US" dirty="0"/>
          </a:p>
        </p:txBody>
      </p:sp>
      <p:sp>
        <p:nvSpPr>
          <p:cNvPr id="6" name="Content Placeholder 5"/>
          <p:cNvSpPr>
            <a:spLocks noGrp="1"/>
          </p:cNvSpPr>
          <p:nvPr>
            <p:ph sz="half" idx="2"/>
          </p:nvPr>
        </p:nvSpPr>
        <p:spPr/>
        <p:txBody>
          <a:bodyPr/>
          <a:lstStyle/>
          <a:p>
            <a:pPr marL="0" indent="0" algn="ctr">
              <a:buNone/>
            </a:pPr>
            <a:r>
              <a:rPr lang="en-US" sz="3200" b="1" dirty="0"/>
              <a:t>Off-Network</a:t>
            </a:r>
          </a:p>
          <a:p>
            <a:pPr marL="0" indent="0" algn="ctr">
              <a:buNone/>
            </a:pPr>
            <a:endParaRPr lang="en-US" dirty="0"/>
          </a:p>
        </p:txBody>
      </p:sp>
      <p:sp>
        <p:nvSpPr>
          <p:cNvPr id="5" name="Content Placeholder 4"/>
          <p:cNvSpPr>
            <a:spLocks noGrp="1"/>
          </p:cNvSpPr>
          <p:nvPr>
            <p:ph sz="half" idx="1"/>
          </p:nvPr>
        </p:nvSpPr>
        <p:spPr/>
        <p:txBody>
          <a:bodyPr/>
          <a:lstStyle/>
          <a:p>
            <a:pPr marL="0" indent="0" algn="ctr">
              <a:buNone/>
            </a:pPr>
            <a:r>
              <a:rPr lang="en-US" sz="3200" b="1" dirty="0" smtClean="0"/>
              <a:t>On-Network</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6972" y="2169762"/>
            <a:ext cx="2749673" cy="2252033"/>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0809" y="3037668"/>
            <a:ext cx="3034670" cy="301442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8940" y="4368747"/>
            <a:ext cx="3378631" cy="2134044"/>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4468" y="4320337"/>
            <a:ext cx="3208149" cy="2023754"/>
          </a:xfrm>
          <a:prstGeom prst="rect">
            <a:avLst/>
          </a:prstGeom>
        </p:spPr>
      </p:pic>
    </p:spTree>
    <p:extLst>
      <p:ext uri="{BB962C8B-B14F-4D97-AF65-F5344CB8AC3E}">
        <p14:creationId xmlns:p14="http://schemas.microsoft.com/office/powerpoint/2010/main" val="120564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Most Common Content Landing Page</a:t>
            </a:r>
            <a:endParaRPr lang="en-US" dirty="0"/>
          </a:p>
        </p:txBody>
      </p:sp>
      <p:sp>
        <p:nvSpPr>
          <p:cNvPr id="6" name="Content Placeholder 5"/>
          <p:cNvSpPr>
            <a:spLocks noGrp="1"/>
          </p:cNvSpPr>
          <p:nvPr>
            <p:ph sz="quarter" idx="13"/>
          </p:nvPr>
        </p:nvSpPr>
        <p:spPr>
          <a:xfrm>
            <a:off x="438150" y="5718874"/>
            <a:ext cx="8255000" cy="1139125"/>
          </a:xfrm>
        </p:spPr>
        <p:txBody>
          <a:bodyPr>
            <a:normAutofit/>
          </a:bodyPr>
          <a:lstStyle/>
          <a:p>
            <a:pPr marL="0" indent="0" algn="ctr">
              <a:buNone/>
            </a:pPr>
            <a:r>
              <a:rPr lang="en-US" dirty="0" smtClean="0"/>
              <a:t>The Blog</a:t>
            </a:r>
            <a:endParaRPr lang="en-US" dirty="0"/>
          </a:p>
          <a:p>
            <a:pPr algn="ct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9247" y="1334256"/>
            <a:ext cx="4680279" cy="4314875"/>
          </a:xfrm>
          <a:prstGeom prst="rect">
            <a:avLst/>
          </a:prstGeom>
          <a:ln>
            <a:solidFill>
              <a:schemeClr val="tx1">
                <a:lumMod val="65000"/>
              </a:schemeClr>
            </a:solidFill>
          </a:ln>
          <a:effectLst>
            <a:outerShdw blurRad="482600" dist="38100" dir="10800000" algn="r" rotWithShape="0">
              <a:prstClr val="black">
                <a:alpha val="40000"/>
              </a:prstClr>
            </a:outerShdw>
          </a:effectLst>
        </p:spPr>
      </p:pic>
    </p:spTree>
    <p:extLst>
      <p:ext uri="{BB962C8B-B14F-4D97-AF65-F5344CB8AC3E}">
        <p14:creationId xmlns:p14="http://schemas.microsoft.com/office/powerpoint/2010/main" val="21414382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857500"/>
            <a:ext cx="8610600" cy="1143000"/>
          </a:xfrm>
        </p:spPr>
        <p:txBody>
          <a:bodyPr>
            <a:normAutofit/>
          </a:bodyPr>
          <a:lstStyle/>
          <a:p>
            <a:r>
              <a:rPr lang="en-US" dirty="0" smtClean="0"/>
              <a:t>Where to Make Offers</a:t>
            </a:r>
            <a:endParaRPr lang="en-US" dirty="0"/>
          </a:p>
        </p:txBody>
      </p:sp>
    </p:spTree>
    <p:extLst>
      <p:ext uri="{BB962C8B-B14F-4D97-AF65-F5344CB8AC3E}">
        <p14:creationId xmlns:p14="http://schemas.microsoft.com/office/powerpoint/2010/main" val="39948949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dirty="0" smtClean="0"/>
              <a:t>It linked directly to my Amazon.com page!</a:t>
            </a:r>
            <a:endParaRPr lang="en-US" dirty="0"/>
          </a:p>
        </p:txBody>
      </p:sp>
      <p:pic>
        <p:nvPicPr>
          <p:cNvPr id="3" name="Picture 2"/>
          <p:cNvPicPr>
            <a:picLocks noChangeAspect="1"/>
          </p:cNvPicPr>
          <p:nvPr/>
        </p:nvPicPr>
        <p:blipFill>
          <a:blip r:embed="rId2"/>
          <a:stretch>
            <a:fillRect/>
          </a:stretch>
        </p:blipFill>
        <p:spPr>
          <a:xfrm>
            <a:off x="550029" y="1340926"/>
            <a:ext cx="7981950" cy="4610100"/>
          </a:xfrm>
          <a:prstGeom prst="rect">
            <a:avLst/>
          </a:prstGeom>
        </p:spPr>
      </p:pic>
    </p:spTree>
    <p:extLst>
      <p:ext uri="{BB962C8B-B14F-4D97-AF65-F5344CB8AC3E}">
        <p14:creationId xmlns:p14="http://schemas.microsoft.com/office/powerpoint/2010/main" val="25331380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327" y="1686410"/>
            <a:ext cx="8134350" cy="4229100"/>
          </a:xfrm>
          <a:prstGeom prst="rect">
            <a:avLst/>
          </a:prstGeom>
        </p:spPr>
      </p:pic>
      <p:sp>
        <p:nvSpPr>
          <p:cNvPr id="4" name="Title 3"/>
          <p:cNvSpPr>
            <a:spLocks noGrp="1"/>
          </p:cNvSpPr>
          <p:nvPr>
            <p:ph type="title"/>
          </p:nvPr>
        </p:nvSpPr>
        <p:spPr/>
        <p:txBody>
          <a:bodyPr>
            <a:normAutofit fontScale="90000"/>
          </a:bodyPr>
          <a:lstStyle/>
          <a:p>
            <a:r>
              <a:rPr lang="en-US" dirty="0" smtClean="0"/>
              <a:t>If Nothing Else, </a:t>
            </a:r>
            <a:br>
              <a:rPr lang="en-US" dirty="0" smtClean="0"/>
            </a:br>
            <a:r>
              <a:rPr lang="en-US" dirty="0" smtClean="0"/>
              <a:t>Link Back to Your Selling Site</a:t>
            </a:r>
            <a:endParaRPr lang="en-US" dirty="0"/>
          </a:p>
        </p:txBody>
      </p:sp>
    </p:spTree>
    <p:extLst>
      <p:ext uri="{BB962C8B-B14F-4D97-AF65-F5344CB8AC3E}">
        <p14:creationId xmlns:p14="http://schemas.microsoft.com/office/powerpoint/2010/main" val="39624226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Top of Sidebar</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5105" y="1196777"/>
            <a:ext cx="6013791" cy="5661223"/>
          </a:xfrm>
          <a:prstGeom prst="rect">
            <a:avLst/>
          </a:prstGeom>
          <a:ln>
            <a:solidFill>
              <a:schemeClr val="tx1">
                <a:lumMod val="65000"/>
              </a:schemeClr>
            </a:solidFill>
          </a:ln>
          <a:effectLst>
            <a:outerShdw blurRad="482600" dist="38100" dir="10800000" algn="r" rotWithShape="0">
              <a:prstClr val="black">
                <a:alpha val="40000"/>
              </a:prstClr>
            </a:outerShdw>
          </a:effectLst>
        </p:spPr>
      </p:pic>
      <p:sp>
        <p:nvSpPr>
          <p:cNvPr id="4" name="Oval 3"/>
          <p:cNvSpPr/>
          <p:nvPr/>
        </p:nvSpPr>
        <p:spPr>
          <a:xfrm>
            <a:off x="5486400" y="1247737"/>
            <a:ext cx="2019452" cy="52111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31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Before Content</a:t>
            </a:r>
            <a:endParaRPr lang="en-US" dirty="0"/>
          </a:p>
        </p:txBody>
      </p:sp>
      <p:pic>
        <p:nvPicPr>
          <p:cNvPr id="2" name="Picture 1"/>
          <p:cNvPicPr>
            <a:picLocks noChangeAspect="1"/>
          </p:cNvPicPr>
          <p:nvPr/>
        </p:nvPicPr>
        <p:blipFill>
          <a:blip r:embed="rId2"/>
          <a:stretch>
            <a:fillRect/>
          </a:stretch>
        </p:blipFill>
        <p:spPr>
          <a:xfrm>
            <a:off x="681926" y="1642601"/>
            <a:ext cx="8023036" cy="4118651"/>
          </a:xfrm>
          <a:prstGeom prst="rect">
            <a:avLst/>
          </a:prstGeom>
          <a:ln>
            <a:solidFill>
              <a:schemeClr val="tx1">
                <a:lumMod val="65000"/>
              </a:schemeClr>
            </a:solidFill>
          </a:ln>
          <a:effectLst>
            <a:outerShdw blurRad="482600" dist="38100" dir="10800000" algn="r" rotWithShape="0">
              <a:prstClr val="black">
                <a:alpha val="40000"/>
              </a:prstClr>
            </a:outerShdw>
          </a:effectLst>
        </p:spPr>
      </p:pic>
      <p:sp>
        <p:nvSpPr>
          <p:cNvPr id="4" name="Oval 3"/>
          <p:cNvSpPr/>
          <p:nvPr/>
        </p:nvSpPr>
        <p:spPr>
          <a:xfrm>
            <a:off x="655110" y="2524994"/>
            <a:ext cx="7980890" cy="12922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479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 Content</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6806" y="1300043"/>
            <a:ext cx="6028631" cy="5557957"/>
          </a:xfrm>
          <a:prstGeom prst="rect">
            <a:avLst/>
          </a:prstGeom>
          <a:ln>
            <a:solidFill>
              <a:schemeClr val="tx1">
                <a:lumMod val="65000"/>
              </a:schemeClr>
            </a:solidFill>
          </a:ln>
          <a:effectLst>
            <a:outerShdw blurRad="482600" dist="38100" dir="10800000" algn="r" rotWithShape="0">
              <a:prstClr val="black">
                <a:alpha val="40000"/>
              </a:prstClr>
            </a:outerShdw>
          </a:effectLst>
        </p:spPr>
      </p:pic>
      <p:sp>
        <p:nvSpPr>
          <p:cNvPr id="4" name="Oval 3"/>
          <p:cNvSpPr/>
          <p:nvPr/>
        </p:nvSpPr>
        <p:spPr>
          <a:xfrm>
            <a:off x="1741714" y="2815772"/>
            <a:ext cx="4281715" cy="9835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369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598"/>
            <a:ext cx="5246176" cy="1143000"/>
          </a:xfrm>
        </p:spPr>
        <p:txBody>
          <a:bodyPr/>
          <a:lstStyle/>
          <a:p>
            <a:r>
              <a:rPr lang="en-US" dirty="0" smtClean="0"/>
              <a:t>After Content</a:t>
            </a:r>
            <a:endParaRPr lang="en-US" dirty="0"/>
          </a:p>
        </p:txBody>
      </p:sp>
      <p:pic>
        <p:nvPicPr>
          <p:cNvPr id="2" name="Picture 1"/>
          <p:cNvPicPr>
            <a:picLocks noChangeAspect="1"/>
          </p:cNvPicPr>
          <p:nvPr/>
        </p:nvPicPr>
        <p:blipFill>
          <a:blip r:embed="rId3"/>
          <a:stretch>
            <a:fillRect/>
          </a:stretch>
        </p:blipFill>
        <p:spPr>
          <a:xfrm>
            <a:off x="5789527" y="0"/>
            <a:ext cx="2927359" cy="6932251"/>
          </a:xfrm>
          <a:prstGeom prst="rect">
            <a:avLst/>
          </a:prstGeom>
          <a:ln>
            <a:solidFill>
              <a:schemeClr val="tx1">
                <a:lumMod val="65000"/>
              </a:schemeClr>
            </a:solidFill>
          </a:ln>
          <a:effectLst>
            <a:outerShdw blurRad="482600" dist="38100" dir="10800000" algn="r" rotWithShape="0">
              <a:prstClr val="black">
                <a:alpha val="40000"/>
              </a:prstClr>
            </a:outerShdw>
          </a:effectLst>
        </p:spPr>
      </p:pic>
      <p:pic>
        <p:nvPicPr>
          <p:cNvPr id="4" name="Picture 3"/>
          <p:cNvPicPr>
            <a:picLocks noChangeAspect="1"/>
          </p:cNvPicPr>
          <p:nvPr/>
        </p:nvPicPr>
        <p:blipFill>
          <a:blip r:embed="rId4"/>
          <a:stretch>
            <a:fillRect/>
          </a:stretch>
        </p:blipFill>
        <p:spPr>
          <a:xfrm>
            <a:off x="836677" y="159438"/>
            <a:ext cx="496410" cy="6508126"/>
          </a:xfrm>
          <a:prstGeom prst="rect">
            <a:avLst/>
          </a:prstGeom>
          <a:effectLst>
            <a:outerShdw blurRad="342900" sx="102000" sy="102000" algn="ctr" rotWithShape="0">
              <a:prstClr val="black">
                <a:alpha val="40000"/>
              </a:prstClr>
            </a:outerShdw>
          </a:effectLst>
        </p:spPr>
      </p:pic>
      <p:cxnSp>
        <p:nvCxnSpPr>
          <p:cNvPr id="6" name="Straight Arrow Connector 5"/>
          <p:cNvCxnSpPr/>
          <p:nvPr/>
        </p:nvCxnSpPr>
        <p:spPr>
          <a:xfrm flipV="1">
            <a:off x="1317356" y="123987"/>
            <a:ext cx="4355024" cy="23092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208868" y="3688598"/>
            <a:ext cx="4479010" cy="31694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646057" y="2960423"/>
            <a:ext cx="3282196" cy="30339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887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the Sales Process</a:t>
            </a:r>
            <a:endParaRPr lang="en-US" dirty="0"/>
          </a:p>
        </p:txBody>
      </p:sp>
      <p:pic>
        <p:nvPicPr>
          <p:cNvPr id="3" name="Picture 2"/>
          <p:cNvPicPr>
            <a:picLocks noChangeAspect="1"/>
          </p:cNvPicPr>
          <p:nvPr/>
        </p:nvPicPr>
        <p:blipFill>
          <a:blip r:embed="rId2"/>
          <a:stretch>
            <a:fillRect/>
          </a:stretch>
        </p:blipFill>
        <p:spPr>
          <a:xfrm>
            <a:off x="263471" y="1395223"/>
            <a:ext cx="8223384" cy="4986607"/>
          </a:xfrm>
          <a:prstGeom prst="rect">
            <a:avLst/>
          </a:prstGeom>
          <a:ln>
            <a:solidFill>
              <a:schemeClr val="tx1">
                <a:lumMod val="65000"/>
              </a:schemeClr>
            </a:solidFill>
          </a:ln>
          <a:effectLst>
            <a:outerShdw blurRad="482600" dist="38100" dir="10800000" algn="r" rotWithShape="0">
              <a:prstClr val="black">
                <a:alpha val="40000"/>
              </a:prstClr>
            </a:outerShdw>
          </a:effectLst>
        </p:spPr>
      </p:pic>
      <p:sp>
        <p:nvSpPr>
          <p:cNvPr id="4" name="Oval 3"/>
          <p:cNvSpPr/>
          <p:nvPr/>
        </p:nvSpPr>
        <p:spPr>
          <a:xfrm>
            <a:off x="1859796" y="1363851"/>
            <a:ext cx="5486399" cy="86790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a:off x="7795647" y="4153545"/>
            <a:ext cx="1038387" cy="1906292"/>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855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Arrival Overlay</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8705"/>
            <a:ext cx="9144000" cy="4880589"/>
          </a:xfrm>
          <a:prstGeom prst="rect">
            <a:avLst/>
          </a:prstGeom>
        </p:spPr>
      </p:pic>
    </p:spTree>
    <p:extLst>
      <p:ext uri="{BB962C8B-B14F-4D97-AF65-F5344CB8AC3E}">
        <p14:creationId xmlns:p14="http://schemas.microsoft.com/office/powerpoint/2010/main" val="22031388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Arrival Overlay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427" y="1411916"/>
            <a:ext cx="7935132" cy="4795768"/>
          </a:xfrm>
          <a:prstGeom prst="rect">
            <a:avLst/>
          </a:prstGeom>
        </p:spPr>
      </p:pic>
      <p:sp>
        <p:nvSpPr>
          <p:cNvPr id="9" name="Freeform 8"/>
          <p:cNvSpPr/>
          <p:nvPr/>
        </p:nvSpPr>
        <p:spPr>
          <a:xfrm>
            <a:off x="-609600" y="-152400"/>
            <a:ext cx="10248900" cy="7524750"/>
          </a:xfrm>
          <a:custGeom>
            <a:avLst/>
            <a:gdLst>
              <a:gd name="connsiteX0" fmla="*/ 2952750 w 10248900"/>
              <a:gd name="connsiteY0" fmla="*/ 5505450 h 7486650"/>
              <a:gd name="connsiteX1" fmla="*/ 7524750 w 10248900"/>
              <a:gd name="connsiteY1" fmla="*/ 5505450 h 7486650"/>
              <a:gd name="connsiteX2" fmla="*/ 7524750 w 10248900"/>
              <a:gd name="connsiteY2" fmla="*/ 6134100 h 7486650"/>
              <a:gd name="connsiteX3" fmla="*/ 2971800 w 10248900"/>
              <a:gd name="connsiteY3" fmla="*/ 6134100 h 7486650"/>
              <a:gd name="connsiteX4" fmla="*/ 2971800 w 10248900"/>
              <a:gd name="connsiteY4" fmla="*/ 5314950 h 7486650"/>
              <a:gd name="connsiteX5" fmla="*/ 2971800 w 10248900"/>
              <a:gd name="connsiteY5" fmla="*/ 7124700 h 7486650"/>
              <a:gd name="connsiteX6" fmla="*/ 0 w 10248900"/>
              <a:gd name="connsiteY6" fmla="*/ 7124700 h 7486650"/>
              <a:gd name="connsiteX7" fmla="*/ 0 w 10248900"/>
              <a:gd name="connsiteY7" fmla="*/ 0 h 7486650"/>
              <a:gd name="connsiteX8" fmla="*/ 10248900 w 10248900"/>
              <a:gd name="connsiteY8" fmla="*/ 0 h 7486650"/>
              <a:gd name="connsiteX9" fmla="*/ 10248900 w 10248900"/>
              <a:gd name="connsiteY9" fmla="*/ 7486650 h 7486650"/>
              <a:gd name="connsiteX10" fmla="*/ 2971800 w 10248900"/>
              <a:gd name="connsiteY10" fmla="*/ 7486650 h 7486650"/>
              <a:gd name="connsiteX11" fmla="*/ 2971800 w 10248900"/>
              <a:gd name="connsiteY11" fmla="*/ 6229350 h 7486650"/>
              <a:gd name="connsiteX0" fmla="*/ 2952750 w 10248900"/>
              <a:gd name="connsiteY0" fmla="*/ 5505450 h 7524750"/>
              <a:gd name="connsiteX1" fmla="*/ 7524750 w 10248900"/>
              <a:gd name="connsiteY1" fmla="*/ 5505450 h 7524750"/>
              <a:gd name="connsiteX2" fmla="*/ 7524750 w 10248900"/>
              <a:gd name="connsiteY2" fmla="*/ 6134100 h 7524750"/>
              <a:gd name="connsiteX3" fmla="*/ 2971800 w 10248900"/>
              <a:gd name="connsiteY3" fmla="*/ 6134100 h 7524750"/>
              <a:gd name="connsiteX4" fmla="*/ 2971800 w 10248900"/>
              <a:gd name="connsiteY4" fmla="*/ 5314950 h 7524750"/>
              <a:gd name="connsiteX5" fmla="*/ 2971800 w 10248900"/>
              <a:gd name="connsiteY5" fmla="*/ 7524750 h 7524750"/>
              <a:gd name="connsiteX6" fmla="*/ 0 w 10248900"/>
              <a:gd name="connsiteY6" fmla="*/ 7124700 h 7524750"/>
              <a:gd name="connsiteX7" fmla="*/ 0 w 10248900"/>
              <a:gd name="connsiteY7" fmla="*/ 0 h 7524750"/>
              <a:gd name="connsiteX8" fmla="*/ 10248900 w 10248900"/>
              <a:gd name="connsiteY8" fmla="*/ 0 h 7524750"/>
              <a:gd name="connsiteX9" fmla="*/ 10248900 w 10248900"/>
              <a:gd name="connsiteY9" fmla="*/ 7486650 h 7524750"/>
              <a:gd name="connsiteX10" fmla="*/ 2971800 w 10248900"/>
              <a:gd name="connsiteY10" fmla="*/ 7486650 h 7524750"/>
              <a:gd name="connsiteX11" fmla="*/ 2971800 w 10248900"/>
              <a:gd name="connsiteY11" fmla="*/ 6229350 h 7524750"/>
              <a:gd name="connsiteX0" fmla="*/ 2952750 w 10248900"/>
              <a:gd name="connsiteY0" fmla="*/ 5505450 h 7524750"/>
              <a:gd name="connsiteX1" fmla="*/ 7524750 w 10248900"/>
              <a:gd name="connsiteY1" fmla="*/ 5505450 h 7524750"/>
              <a:gd name="connsiteX2" fmla="*/ 7524750 w 10248900"/>
              <a:gd name="connsiteY2" fmla="*/ 6134100 h 7524750"/>
              <a:gd name="connsiteX3" fmla="*/ 2971800 w 10248900"/>
              <a:gd name="connsiteY3" fmla="*/ 6134100 h 7524750"/>
              <a:gd name="connsiteX4" fmla="*/ 2971800 w 10248900"/>
              <a:gd name="connsiteY4" fmla="*/ 5314950 h 7524750"/>
              <a:gd name="connsiteX5" fmla="*/ 2971800 w 10248900"/>
              <a:gd name="connsiteY5" fmla="*/ 7524750 h 7524750"/>
              <a:gd name="connsiteX6" fmla="*/ 0 w 10248900"/>
              <a:gd name="connsiteY6" fmla="*/ 7524750 h 7524750"/>
              <a:gd name="connsiteX7" fmla="*/ 0 w 10248900"/>
              <a:gd name="connsiteY7" fmla="*/ 0 h 7524750"/>
              <a:gd name="connsiteX8" fmla="*/ 10248900 w 10248900"/>
              <a:gd name="connsiteY8" fmla="*/ 0 h 7524750"/>
              <a:gd name="connsiteX9" fmla="*/ 10248900 w 10248900"/>
              <a:gd name="connsiteY9" fmla="*/ 7486650 h 7524750"/>
              <a:gd name="connsiteX10" fmla="*/ 2971800 w 10248900"/>
              <a:gd name="connsiteY10" fmla="*/ 7486650 h 7524750"/>
              <a:gd name="connsiteX11" fmla="*/ 2971800 w 10248900"/>
              <a:gd name="connsiteY11" fmla="*/ 6229350 h 752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48900" h="7524750">
                <a:moveTo>
                  <a:pt x="2952750" y="5505450"/>
                </a:moveTo>
                <a:lnTo>
                  <a:pt x="7524750" y="5505450"/>
                </a:lnTo>
                <a:lnTo>
                  <a:pt x="7524750" y="6134100"/>
                </a:lnTo>
                <a:lnTo>
                  <a:pt x="2971800" y="6134100"/>
                </a:lnTo>
                <a:lnTo>
                  <a:pt x="2971800" y="5314950"/>
                </a:lnTo>
                <a:lnTo>
                  <a:pt x="2971800" y="7524750"/>
                </a:lnTo>
                <a:lnTo>
                  <a:pt x="0" y="7524750"/>
                </a:lnTo>
                <a:lnTo>
                  <a:pt x="0" y="0"/>
                </a:lnTo>
                <a:lnTo>
                  <a:pt x="10248900" y="0"/>
                </a:lnTo>
                <a:lnTo>
                  <a:pt x="10248900" y="7486650"/>
                </a:lnTo>
                <a:lnTo>
                  <a:pt x="2971800" y="7486650"/>
                </a:lnTo>
                <a:lnTo>
                  <a:pt x="2971800" y="6229350"/>
                </a:lnTo>
              </a:path>
            </a:pathLst>
          </a:custGeom>
          <a:solidFill>
            <a:srgbClr val="000000">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76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872" y="585166"/>
            <a:ext cx="6985362" cy="616434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872" y="585166"/>
            <a:ext cx="6985362" cy="6164346"/>
          </a:xfrm>
          <a:prstGeom prst="rect">
            <a:avLst/>
          </a:prstGeom>
        </p:spPr>
      </p:pic>
    </p:spTree>
    <p:extLst>
      <p:ext uri="{BB962C8B-B14F-4D97-AF65-F5344CB8AC3E}">
        <p14:creationId xmlns:p14="http://schemas.microsoft.com/office/powerpoint/2010/main" val="53614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Scroll-triggered Overlay</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25" y="1661386"/>
            <a:ext cx="8134350" cy="4248150"/>
          </a:xfrm>
          <a:prstGeom prst="rect">
            <a:avLst/>
          </a:prstGeom>
        </p:spPr>
      </p:pic>
    </p:spTree>
    <p:extLst>
      <p:ext uri="{BB962C8B-B14F-4D97-AF65-F5344CB8AC3E}">
        <p14:creationId xmlns:p14="http://schemas.microsoft.com/office/powerpoint/2010/main" val="38828786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42975" y="933450"/>
            <a:ext cx="7258050" cy="4991100"/>
          </a:xfrm>
          <a:prstGeom prst="rect">
            <a:avLst/>
          </a:prstGeom>
        </p:spPr>
      </p:pic>
      <p:sp>
        <p:nvSpPr>
          <p:cNvPr id="5" name="Text Placeholder 4"/>
          <p:cNvSpPr>
            <a:spLocks noGrp="1"/>
          </p:cNvSpPr>
          <p:nvPr>
            <p:ph type="body" sz="quarter" idx="10"/>
          </p:nvPr>
        </p:nvSpPr>
        <p:spPr>
          <a:xfrm>
            <a:off x="465221" y="0"/>
            <a:ext cx="8297779" cy="1168400"/>
          </a:xfrm>
        </p:spPr>
        <p:txBody>
          <a:bodyPr>
            <a:noAutofit/>
          </a:bodyPr>
          <a:lstStyle/>
          <a:p>
            <a:r>
              <a:rPr lang="en-US" sz="3600" b="1" dirty="0" smtClean="0">
                <a:solidFill>
                  <a:schemeClr val="tx1"/>
                </a:solidFill>
                <a:latin typeface="Arial" panose="020B0604020202020204" pitchFamily="34" charset="0"/>
                <a:cs typeface="Arial" panose="020B0604020202020204" pitchFamily="34" charset="0"/>
              </a:rPr>
              <a:t>How many books did I sell?</a:t>
            </a:r>
            <a:endParaRPr lang="en-US" sz="3600" b="1"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195" y="4101472"/>
            <a:ext cx="2896260" cy="2756528"/>
          </a:xfrm>
          <a:prstGeom prst="rect">
            <a:avLst/>
          </a:prstGeom>
        </p:spPr>
      </p:pic>
      <p:cxnSp>
        <p:nvCxnSpPr>
          <p:cNvPr id="10" name="Straight Arrow Connector 9"/>
          <p:cNvCxnSpPr/>
          <p:nvPr/>
        </p:nvCxnSpPr>
        <p:spPr>
          <a:xfrm>
            <a:off x="5470902" y="4153546"/>
            <a:ext cx="5982" cy="1063401"/>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555832" y="3416969"/>
            <a:ext cx="540533" cy="1015663"/>
          </a:xfrm>
          <a:prstGeom prst="rect">
            <a:avLst/>
          </a:prstGeom>
          <a:noFill/>
        </p:spPr>
        <p:txBody>
          <a:bodyPr wrap="none" rtlCol="0">
            <a:spAutoFit/>
          </a:bodyPr>
          <a:lstStyle/>
          <a:p>
            <a:r>
              <a:rPr lang="en-US" sz="6000" b="1" dirty="0" smtClean="0">
                <a:solidFill>
                  <a:srgbClr val="FFC000"/>
                </a:solidFill>
              </a:rPr>
              <a:t>?</a:t>
            </a:r>
            <a:endParaRPr lang="en-US" b="1" dirty="0">
              <a:solidFill>
                <a:srgbClr val="FFC000"/>
              </a:solidFill>
            </a:endParaRPr>
          </a:p>
        </p:txBody>
      </p:sp>
      <p:sp>
        <p:nvSpPr>
          <p:cNvPr id="6" name="TextBox 5"/>
          <p:cNvSpPr txBox="1"/>
          <p:nvPr/>
        </p:nvSpPr>
        <p:spPr>
          <a:xfrm>
            <a:off x="4324027" y="2572719"/>
            <a:ext cx="495649" cy="461665"/>
          </a:xfrm>
          <a:prstGeom prst="rect">
            <a:avLst/>
          </a:prstGeom>
          <a:noFill/>
        </p:spPr>
        <p:txBody>
          <a:bodyPr wrap="none" rtlCol="0">
            <a:spAutoFit/>
          </a:bodyPr>
          <a:lstStyle/>
          <a:p>
            <a:r>
              <a:rPr lang="en-US" sz="2400" b="1" dirty="0" smtClean="0">
                <a:solidFill>
                  <a:schemeClr val="bg1"/>
                </a:solidFill>
              </a:rPr>
              <a:t>43</a:t>
            </a:r>
            <a:endParaRPr lang="en-US" sz="2400" b="1" dirty="0">
              <a:solidFill>
                <a:schemeClr val="bg1"/>
              </a:solidFill>
            </a:endParaRPr>
          </a:p>
        </p:txBody>
      </p:sp>
      <p:cxnSp>
        <p:nvCxnSpPr>
          <p:cNvPr id="8" name="Straight Arrow Connector 7"/>
          <p:cNvCxnSpPr/>
          <p:nvPr/>
        </p:nvCxnSpPr>
        <p:spPr>
          <a:xfrm flipH="1">
            <a:off x="3192651" y="2774197"/>
            <a:ext cx="1038386" cy="0"/>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18834" y="6214820"/>
            <a:ext cx="2838213" cy="369332"/>
          </a:xfrm>
          <a:prstGeom prst="rect">
            <a:avLst/>
          </a:prstGeom>
          <a:noFill/>
        </p:spPr>
        <p:txBody>
          <a:bodyPr wrap="none" rtlCol="0">
            <a:spAutoFit/>
          </a:bodyPr>
          <a:lstStyle/>
          <a:p>
            <a:r>
              <a:rPr lang="en-US" dirty="0" smtClean="0"/>
              <a:t>Amazon.com Author Central</a:t>
            </a:r>
            <a:endParaRPr lang="en-US" dirty="0"/>
          </a:p>
        </p:txBody>
      </p:sp>
      <p:sp>
        <p:nvSpPr>
          <p:cNvPr id="18" name="TextBox 17"/>
          <p:cNvSpPr txBox="1"/>
          <p:nvPr/>
        </p:nvSpPr>
        <p:spPr>
          <a:xfrm>
            <a:off x="3921073" y="3781586"/>
            <a:ext cx="3161571" cy="369332"/>
          </a:xfrm>
          <a:prstGeom prst="rect">
            <a:avLst/>
          </a:prstGeom>
          <a:noFill/>
        </p:spPr>
        <p:txBody>
          <a:bodyPr wrap="none" rtlCol="0">
            <a:spAutoFit/>
          </a:bodyPr>
          <a:lstStyle/>
          <a:p>
            <a:r>
              <a:rPr lang="en-US" dirty="0" smtClean="0">
                <a:solidFill>
                  <a:schemeClr val="bg1"/>
                </a:solidFill>
              </a:rPr>
              <a:t>Social Media Examiner Mention</a:t>
            </a:r>
            <a:endParaRPr lang="en-US" dirty="0">
              <a:solidFill>
                <a:schemeClr val="bg1"/>
              </a:solidFill>
            </a:endParaRPr>
          </a:p>
        </p:txBody>
      </p:sp>
      <p:sp>
        <p:nvSpPr>
          <p:cNvPr id="19" name="TextBox 18"/>
          <p:cNvSpPr txBox="1"/>
          <p:nvPr/>
        </p:nvSpPr>
        <p:spPr>
          <a:xfrm>
            <a:off x="3657602" y="2944677"/>
            <a:ext cx="1845377" cy="369332"/>
          </a:xfrm>
          <a:prstGeom prst="rect">
            <a:avLst/>
          </a:prstGeom>
          <a:noFill/>
        </p:spPr>
        <p:txBody>
          <a:bodyPr wrap="none" rtlCol="0">
            <a:spAutoFit/>
          </a:bodyPr>
          <a:lstStyle/>
          <a:p>
            <a:r>
              <a:rPr lang="en-US" dirty="0" err="1" smtClean="0">
                <a:solidFill>
                  <a:schemeClr val="bg1"/>
                </a:solidFill>
              </a:rPr>
              <a:t>LanderApp</a:t>
            </a:r>
            <a:r>
              <a:rPr lang="en-US" dirty="0" smtClean="0">
                <a:solidFill>
                  <a:schemeClr val="bg1"/>
                </a:solidFill>
              </a:rPr>
              <a:t> Email</a:t>
            </a:r>
            <a:endParaRPr lang="en-US" dirty="0">
              <a:solidFill>
                <a:schemeClr val="bg1"/>
              </a:solidFill>
            </a:endParaRPr>
          </a:p>
        </p:txBody>
      </p:sp>
    </p:spTree>
    <p:extLst>
      <p:ext uri="{BB962C8B-B14F-4D97-AF65-F5344CB8AC3E}">
        <p14:creationId xmlns:p14="http://schemas.microsoft.com/office/powerpoint/2010/main" val="281090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42"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18"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Sticky Overlays</a:t>
            </a:r>
            <a:endParaRPr lang="en-US" dirty="0"/>
          </a:p>
        </p:txBody>
      </p:sp>
      <p:pic>
        <p:nvPicPr>
          <p:cNvPr id="3" name="Picture 2"/>
          <p:cNvPicPr>
            <a:picLocks noChangeAspect="1"/>
          </p:cNvPicPr>
          <p:nvPr/>
        </p:nvPicPr>
        <p:blipFill>
          <a:blip r:embed="rId2"/>
          <a:stretch>
            <a:fillRect/>
          </a:stretch>
        </p:blipFill>
        <p:spPr>
          <a:xfrm>
            <a:off x="1385311" y="2663318"/>
            <a:ext cx="6745335" cy="1996313"/>
          </a:xfrm>
          <a:prstGeom prst="rect">
            <a:avLst/>
          </a:prstGeom>
          <a:ln>
            <a:solidFill>
              <a:schemeClr val="tx1">
                <a:lumMod val="65000"/>
              </a:schemeClr>
            </a:solidFill>
          </a:ln>
          <a:effectLst>
            <a:outerShdw blurRad="482600" dist="38100" dir="10800000" algn="r" rotWithShape="0">
              <a:prstClr val="black">
                <a:alpha val="40000"/>
              </a:prstClr>
            </a:outerShdw>
          </a:effectLst>
        </p:spPr>
      </p:pic>
    </p:spTree>
    <p:extLst>
      <p:ext uri="{BB962C8B-B14F-4D97-AF65-F5344CB8AC3E}">
        <p14:creationId xmlns:p14="http://schemas.microsoft.com/office/powerpoint/2010/main" val="35137062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 Your Mobile Template</a:t>
            </a:r>
            <a:endParaRPr lang="en-US" dirty="0"/>
          </a:p>
        </p:txBody>
      </p:sp>
      <p:pic>
        <p:nvPicPr>
          <p:cNvPr id="2" name="Picture 1"/>
          <p:cNvPicPr>
            <a:picLocks noChangeAspect="1"/>
          </p:cNvPicPr>
          <p:nvPr/>
        </p:nvPicPr>
        <p:blipFill>
          <a:blip r:embed="rId3"/>
          <a:stretch>
            <a:fillRect/>
          </a:stretch>
        </p:blipFill>
        <p:spPr>
          <a:xfrm>
            <a:off x="1224365" y="1355069"/>
            <a:ext cx="6969811" cy="5045425"/>
          </a:xfrm>
          <a:prstGeom prst="rect">
            <a:avLst/>
          </a:prstGeom>
        </p:spPr>
      </p:pic>
    </p:spTree>
    <p:extLst>
      <p:ext uri="{BB962C8B-B14F-4D97-AF65-F5344CB8AC3E}">
        <p14:creationId xmlns:p14="http://schemas.microsoft.com/office/powerpoint/2010/main" val="30658295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Ditch the Form</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4082" b="31634"/>
          <a:stretch/>
        </p:blipFill>
        <p:spPr>
          <a:xfrm>
            <a:off x="1202974" y="1828800"/>
            <a:ext cx="3762375" cy="97639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430" y="3069634"/>
            <a:ext cx="4686300" cy="10287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6658" y="4602513"/>
            <a:ext cx="3048000" cy="628650"/>
          </a:xfrm>
          <a:prstGeom prst="rect">
            <a:avLst/>
          </a:prstGeom>
        </p:spPr>
      </p:pic>
    </p:spTree>
    <p:extLst>
      <p:ext uri="{BB962C8B-B14F-4D97-AF65-F5344CB8AC3E}">
        <p14:creationId xmlns:p14="http://schemas.microsoft.com/office/powerpoint/2010/main" val="17929540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works best?</a:t>
            </a:r>
            <a:endParaRPr lang="en-US" dirty="0"/>
          </a:p>
        </p:txBody>
      </p:sp>
      <p:sp>
        <p:nvSpPr>
          <p:cNvPr id="4" name="Content Placeholder 3"/>
          <p:cNvSpPr>
            <a:spLocks noGrp="1"/>
          </p:cNvSpPr>
          <p:nvPr>
            <p:ph sz="quarter" idx="13"/>
          </p:nvPr>
        </p:nvSpPr>
        <p:spPr/>
        <p:txBody>
          <a:bodyPr>
            <a:normAutofit/>
          </a:bodyPr>
          <a:lstStyle/>
          <a:p>
            <a:r>
              <a:rPr lang="en-US" sz="4400" dirty="0" smtClean="0"/>
              <a:t>“Add to Cart” for </a:t>
            </a:r>
            <a:r>
              <a:rPr lang="en-US" sz="4400" b="1" dirty="0" smtClean="0"/>
              <a:t>ecommerce</a:t>
            </a:r>
          </a:p>
          <a:p>
            <a:r>
              <a:rPr lang="en-US" sz="4400" dirty="0" smtClean="0"/>
              <a:t>Arrival popovers for </a:t>
            </a:r>
            <a:r>
              <a:rPr lang="en-US" sz="4400" b="1" dirty="0" smtClean="0"/>
              <a:t>subscribers</a:t>
            </a:r>
          </a:p>
          <a:p>
            <a:r>
              <a:rPr lang="en-US" sz="4400" dirty="0" smtClean="0"/>
              <a:t>In-content and above-content offers for </a:t>
            </a:r>
            <a:r>
              <a:rPr lang="en-US" sz="4400" b="1" dirty="0" smtClean="0"/>
              <a:t>blog posts</a:t>
            </a:r>
          </a:p>
          <a:p>
            <a:endParaRPr lang="en-US" sz="4400" dirty="0"/>
          </a:p>
        </p:txBody>
      </p:sp>
    </p:spTree>
    <p:extLst>
      <p:ext uri="{BB962C8B-B14F-4D97-AF65-F5344CB8AC3E}">
        <p14:creationId xmlns:p14="http://schemas.microsoft.com/office/powerpoint/2010/main" val="40463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90780"/>
            <a:ext cx="6705600" cy="1143000"/>
          </a:xfrm>
        </p:spPr>
        <p:txBody>
          <a:bodyPr/>
          <a:lstStyle/>
          <a:p>
            <a:r>
              <a:rPr lang="en-US" dirty="0" smtClean="0"/>
              <a:t>Build Some Trust</a:t>
            </a:r>
          </a:p>
        </p:txBody>
      </p:sp>
      <p:sp>
        <p:nvSpPr>
          <p:cNvPr id="3" name="TextBox 2"/>
          <p:cNvSpPr txBox="1"/>
          <p:nvPr/>
        </p:nvSpPr>
        <p:spPr>
          <a:xfrm>
            <a:off x="2264899" y="3766569"/>
            <a:ext cx="4614203" cy="1169551"/>
          </a:xfrm>
          <a:prstGeom prst="rect">
            <a:avLst/>
          </a:prstGeom>
          <a:noFill/>
        </p:spPr>
        <p:txBody>
          <a:bodyPr wrap="square" rtlCol="0">
            <a:spAutoFit/>
          </a:bodyPr>
          <a:lstStyle/>
          <a:p>
            <a:pPr algn="ctr"/>
            <a:r>
              <a:rPr lang="en-US" dirty="0" smtClean="0">
                <a:solidFill>
                  <a:prstClr val="black"/>
                </a:solidFill>
              </a:rPr>
              <a:t>If your company or brand is </a:t>
            </a:r>
            <a:r>
              <a:rPr lang="en-US" sz="2400" b="1" dirty="0" smtClean="0">
                <a:solidFill>
                  <a:prstClr val="black"/>
                </a:solidFill>
              </a:rPr>
              <a:t>known</a:t>
            </a:r>
            <a:r>
              <a:rPr lang="en-US" sz="2400" dirty="0" smtClean="0">
                <a:solidFill>
                  <a:prstClr val="black"/>
                </a:solidFill>
              </a:rPr>
              <a:t> </a:t>
            </a:r>
            <a:r>
              <a:rPr lang="en-US" dirty="0" smtClean="0">
                <a:solidFill>
                  <a:prstClr val="black"/>
                </a:solidFill>
              </a:rPr>
              <a:t>to the visitors, make it prominent to build </a:t>
            </a:r>
            <a:r>
              <a:rPr lang="en-US" sz="2800" b="1" dirty="0" smtClean="0">
                <a:solidFill>
                  <a:prstClr val="black"/>
                </a:solidFill>
              </a:rPr>
              <a:t>trust</a:t>
            </a:r>
            <a:r>
              <a:rPr lang="en-US" dirty="0" smtClean="0">
                <a:solidFill>
                  <a:prstClr val="black"/>
                </a:solidFill>
              </a:rPr>
              <a:t>.</a:t>
            </a:r>
            <a:endParaRPr lang="en-US" dirty="0">
              <a:solidFill>
                <a:prstClr val="black"/>
              </a:solidFill>
            </a:endParaRPr>
          </a:p>
        </p:txBody>
      </p:sp>
      <p:grpSp>
        <p:nvGrpSpPr>
          <p:cNvPr id="5" name="Group 4"/>
          <p:cNvGrpSpPr/>
          <p:nvPr/>
        </p:nvGrpSpPr>
        <p:grpSpPr>
          <a:xfrm>
            <a:off x="304800" y="2430576"/>
            <a:ext cx="1450531" cy="1263409"/>
            <a:chOff x="3123627" y="3883650"/>
            <a:chExt cx="841022" cy="762000"/>
          </a:xfrm>
        </p:grpSpPr>
        <p:sp>
          <p:nvSpPr>
            <p:cNvPr id="6" name="Rectangle 5"/>
            <p:cNvSpPr/>
            <p:nvPr/>
          </p:nvSpPr>
          <p:spPr>
            <a:xfrm>
              <a:off x="3123627" y="3883650"/>
              <a:ext cx="838200" cy="762000"/>
            </a:xfrm>
            <a:prstGeom prst="rect">
              <a:avLst/>
            </a:pr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135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prstClr val="white"/>
                  </a:solidFill>
                </a:rPr>
                <a:t>Tr</a:t>
              </a:r>
              <a:endParaRPr lang="en-US" sz="4800" b="1" dirty="0">
                <a:solidFill>
                  <a:prstClr val="white"/>
                </a:solidFill>
              </a:endParaRPr>
            </a:p>
          </p:txBody>
        </p:sp>
        <p:sp>
          <p:nvSpPr>
            <p:cNvPr id="7" name="TextBox 6"/>
            <p:cNvSpPr txBox="1"/>
            <p:nvPr/>
          </p:nvSpPr>
          <p:spPr>
            <a:xfrm>
              <a:off x="3123627" y="4384040"/>
              <a:ext cx="841022" cy="241318"/>
            </a:xfrm>
            <a:prstGeom prst="rect">
              <a:avLst/>
            </a:prstGeom>
            <a:noFill/>
          </p:spPr>
          <p:txBody>
            <a:bodyPr wrap="square" rtlCol="0">
              <a:spAutoFit/>
            </a:bodyPr>
            <a:lstStyle/>
            <a:p>
              <a:pPr algn="ctr"/>
              <a:r>
                <a:rPr lang="en-US" sz="2000" b="1" dirty="0" smtClean="0">
                  <a:solidFill>
                    <a:prstClr val="white"/>
                  </a:solidFill>
                </a:rPr>
                <a:t>Trust</a:t>
              </a:r>
              <a:endParaRPr lang="en-US" sz="3200" b="1" dirty="0">
                <a:solidFill>
                  <a:prstClr val="white"/>
                </a:solidFill>
              </a:endParaRPr>
            </a:p>
          </p:txBody>
        </p:sp>
      </p:grpSp>
    </p:spTree>
    <p:extLst>
      <p:ext uri="{BB962C8B-B14F-4D97-AF65-F5344CB8AC3E}">
        <p14:creationId xmlns:p14="http://schemas.microsoft.com/office/powerpoint/2010/main" val="25516579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Borrowed Trust and </a:t>
            </a:r>
            <a:r>
              <a:rPr lang="en-US" smtClean="0"/>
              <a:t>Social Proof</a:t>
            </a:r>
            <a:endParaRPr lang="en-US"/>
          </a:p>
        </p:txBody>
      </p:sp>
      <p:pic>
        <p:nvPicPr>
          <p:cNvPr id="4" name="Picture 3"/>
          <p:cNvPicPr>
            <a:picLocks noChangeAspect="1"/>
          </p:cNvPicPr>
          <p:nvPr/>
        </p:nvPicPr>
        <p:blipFill>
          <a:blip r:embed="rId2"/>
          <a:stretch>
            <a:fillRect/>
          </a:stretch>
        </p:blipFill>
        <p:spPr>
          <a:xfrm>
            <a:off x="1160677" y="1066800"/>
            <a:ext cx="6543675" cy="5791200"/>
          </a:xfrm>
          <a:prstGeom prst="rect">
            <a:avLst/>
          </a:prstGeom>
          <a:ln>
            <a:solidFill>
              <a:schemeClr val="tx1">
                <a:lumMod val="65000"/>
              </a:schemeClr>
            </a:solidFill>
          </a:ln>
          <a:effectLst>
            <a:outerShdw blurRad="482600" dist="38100" dir="10800000" algn="r" rotWithShape="0">
              <a:prstClr val="black">
                <a:alpha val="40000"/>
              </a:prstClr>
            </a:outerShdw>
          </a:effectLst>
        </p:spPr>
      </p:pic>
      <p:cxnSp>
        <p:nvCxnSpPr>
          <p:cNvPr id="6" name="Straight Arrow Connector 5"/>
          <p:cNvCxnSpPr/>
          <p:nvPr/>
        </p:nvCxnSpPr>
        <p:spPr>
          <a:xfrm flipH="1">
            <a:off x="6943241" y="2092271"/>
            <a:ext cx="542440" cy="666427"/>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2107770" y="1766807"/>
            <a:ext cx="5052447" cy="1332854"/>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06712" y="1456840"/>
            <a:ext cx="1903150" cy="707886"/>
          </a:xfrm>
          <a:prstGeom prst="rect">
            <a:avLst/>
          </a:prstGeom>
          <a:noFill/>
        </p:spPr>
        <p:txBody>
          <a:bodyPr wrap="none" rtlCol="0">
            <a:spAutoFit/>
          </a:bodyPr>
          <a:lstStyle/>
          <a:p>
            <a:r>
              <a:rPr lang="en-US" sz="2000" b="1" dirty="0" smtClean="0">
                <a:solidFill>
                  <a:schemeClr val="bg1"/>
                </a:solidFill>
              </a:rPr>
              <a:t>Social Proof and</a:t>
            </a:r>
          </a:p>
          <a:p>
            <a:r>
              <a:rPr lang="en-US" sz="2000" b="1" dirty="0" smtClean="0">
                <a:solidFill>
                  <a:schemeClr val="bg1"/>
                </a:solidFill>
              </a:rPr>
              <a:t>Trust Building</a:t>
            </a:r>
            <a:endParaRPr lang="en-US" sz="2000" b="1" dirty="0">
              <a:solidFill>
                <a:schemeClr val="bg1"/>
              </a:solidFill>
            </a:endParaRPr>
          </a:p>
        </p:txBody>
      </p:sp>
    </p:spTree>
    <p:extLst>
      <p:ext uri="{BB962C8B-B14F-4D97-AF65-F5344CB8AC3E}">
        <p14:creationId xmlns:p14="http://schemas.microsoft.com/office/powerpoint/2010/main" val="20190250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126"/>
          <a:stretch/>
        </p:blipFill>
        <p:spPr>
          <a:xfrm>
            <a:off x="3695700" y="1424553"/>
            <a:ext cx="1799014" cy="4876800"/>
          </a:xfrm>
          <a:prstGeom prst="rect">
            <a:avLst/>
          </a:prstGeom>
          <a:ln>
            <a:solidFill>
              <a:schemeClr val="tx1">
                <a:lumMod val="65000"/>
              </a:schemeClr>
            </a:solidFill>
          </a:ln>
          <a:effectLst>
            <a:outerShdw blurRad="482600" dist="38100" dir="10800000" algn="r" rotWithShape="0">
              <a:prstClr val="black">
                <a:alpha val="40000"/>
              </a:prstClr>
            </a:outerShdw>
          </a:effectLst>
        </p:spPr>
      </p:pic>
      <p:pic>
        <p:nvPicPr>
          <p:cNvPr id="2" name="Picture 1"/>
          <p:cNvPicPr>
            <a:picLocks noChangeAspect="1"/>
          </p:cNvPicPr>
          <p:nvPr/>
        </p:nvPicPr>
        <p:blipFill>
          <a:blip r:embed="rId3"/>
          <a:stretch>
            <a:fillRect/>
          </a:stretch>
        </p:blipFill>
        <p:spPr>
          <a:xfrm>
            <a:off x="6256633" y="1949476"/>
            <a:ext cx="1962150" cy="1781175"/>
          </a:xfrm>
          <a:prstGeom prst="rect">
            <a:avLst/>
          </a:prstGeom>
        </p:spPr>
      </p:pic>
      <p:sp>
        <p:nvSpPr>
          <p:cNvPr id="4" name="Title 3"/>
          <p:cNvSpPr>
            <a:spLocks noGrp="1"/>
          </p:cNvSpPr>
          <p:nvPr>
            <p:ph type="title"/>
          </p:nvPr>
        </p:nvSpPr>
        <p:spPr/>
        <p:txBody>
          <a:bodyPr/>
          <a:lstStyle/>
          <a:p>
            <a:r>
              <a:rPr lang="en-US" dirty="0" smtClean="0"/>
              <a:t>Proof of Credibility</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9818" y="4355023"/>
            <a:ext cx="3020183" cy="91520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6284" y="2566026"/>
            <a:ext cx="1715920" cy="2778899"/>
          </a:xfrm>
          <a:prstGeom prst="rect">
            <a:avLst/>
          </a:prstGeom>
        </p:spPr>
      </p:pic>
    </p:spTree>
    <p:extLst>
      <p:ext uri="{BB962C8B-B14F-4D97-AF65-F5344CB8AC3E}">
        <p14:creationId xmlns:p14="http://schemas.microsoft.com/office/powerpoint/2010/main" val="427055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Purchase with Trust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5640" y="2001380"/>
            <a:ext cx="2785739" cy="61348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0657" y="5382967"/>
            <a:ext cx="3019978" cy="45989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7145" y="3211594"/>
            <a:ext cx="2171700" cy="5588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4544" y="4217476"/>
            <a:ext cx="2247900" cy="685800"/>
          </a:xfrm>
          <a:prstGeom prst="rect">
            <a:avLst/>
          </a:prstGeom>
        </p:spPr>
      </p:pic>
    </p:spTree>
    <p:extLst>
      <p:ext uri="{BB962C8B-B14F-4D97-AF65-F5344CB8AC3E}">
        <p14:creationId xmlns:p14="http://schemas.microsoft.com/office/powerpoint/2010/main" val="74033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725648"/>
            <a:ext cx="6324600" cy="1143000"/>
          </a:xfrm>
        </p:spPr>
        <p:txBody>
          <a:bodyPr/>
          <a:lstStyle/>
          <a:p>
            <a:r>
              <a:rPr lang="en-US" dirty="0" smtClean="0"/>
              <a:t>Provide Proof</a:t>
            </a:r>
          </a:p>
        </p:txBody>
      </p:sp>
      <p:grpSp>
        <p:nvGrpSpPr>
          <p:cNvPr id="4" name="Group 3"/>
          <p:cNvGrpSpPr/>
          <p:nvPr/>
        </p:nvGrpSpPr>
        <p:grpSpPr>
          <a:xfrm>
            <a:off x="381000" y="2582347"/>
            <a:ext cx="1641338" cy="1429602"/>
            <a:chOff x="3123627" y="3883650"/>
            <a:chExt cx="841022" cy="762000"/>
          </a:xfrm>
        </p:grpSpPr>
        <p:sp>
          <p:nvSpPr>
            <p:cNvPr id="5" name="Rectangle 4"/>
            <p:cNvSpPr/>
            <p:nvPr/>
          </p:nvSpPr>
          <p:spPr>
            <a:xfrm>
              <a:off x="3123627" y="3883650"/>
              <a:ext cx="838200" cy="762000"/>
            </a:xfrm>
            <a:prstGeom prst="rect">
              <a:avLst/>
            </a:pr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135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smtClean="0">
                  <a:solidFill>
                    <a:prstClr val="white"/>
                  </a:solidFill>
                </a:rPr>
                <a:t>Pr</a:t>
              </a:r>
              <a:endParaRPr lang="en-US" sz="5400" b="1" dirty="0">
                <a:solidFill>
                  <a:prstClr val="white"/>
                </a:solidFill>
              </a:endParaRPr>
            </a:p>
          </p:txBody>
        </p:sp>
        <p:sp>
          <p:nvSpPr>
            <p:cNvPr id="6" name="TextBox 5"/>
            <p:cNvSpPr txBox="1"/>
            <p:nvPr/>
          </p:nvSpPr>
          <p:spPr>
            <a:xfrm>
              <a:off x="3123627" y="4384040"/>
              <a:ext cx="841022" cy="213265"/>
            </a:xfrm>
            <a:prstGeom prst="rect">
              <a:avLst/>
            </a:prstGeom>
            <a:noFill/>
          </p:spPr>
          <p:txBody>
            <a:bodyPr wrap="square" rtlCol="0">
              <a:spAutoFit/>
            </a:bodyPr>
            <a:lstStyle/>
            <a:p>
              <a:pPr algn="ctr"/>
              <a:r>
                <a:rPr lang="en-US" sz="2000" b="1" dirty="0" smtClean="0">
                  <a:solidFill>
                    <a:prstClr val="white"/>
                  </a:solidFill>
                </a:rPr>
                <a:t>Proof</a:t>
              </a:r>
              <a:endParaRPr lang="en-US" sz="3600" b="1" dirty="0">
                <a:solidFill>
                  <a:prstClr val="white"/>
                </a:solidFill>
              </a:endParaRPr>
            </a:p>
          </p:txBody>
        </p:sp>
      </p:grpSp>
    </p:spTree>
    <p:extLst>
      <p:ext uri="{BB962C8B-B14F-4D97-AF65-F5344CB8AC3E}">
        <p14:creationId xmlns:p14="http://schemas.microsoft.com/office/powerpoint/2010/main" val="5155500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Content Provides Proof</a:t>
            </a:r>
            <a:endParaRPr lang="en-US" dirty="0"/>
          </a:p>
        </p:txBody>
      </p:sp>
    </p:spTree>
    <p:extLst>
      <p:ext uri="{BB962C8B-B14F-4D97-AF65-F5344CB8AC3E}">
        <p14:creationId xmlns:p14="http://schemas.microsoft.com/office/powerpoint/2010/main" val="499168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387457" y="3765362"/>
            <a:ext cx="3146158" cy="939800"/>
          </a:xfrm>
        </p:spPr>
        <p:txBody>
          <a:bodyPr>
            <a:noAutofit/>
          </a:bodyPr>
          <a:lstStyle/>
          <a:p>
            <a:pPr marL="0" indent="0">
              <a:buNone/>
            </a:pPr>
            <a:r>
              <a:rPr lang="en-US" sz="3600" b="1" dirty="0">
                <a:latin typeface="+mn-lt"/>
                <a:cs typeface="+mn-cs"/>
              </a:rPr>
              <a:t>They didn’t “Customer” me.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7736" y="1307024"/>
            <a:ext cx="2314575" cy="1981200"/>
          </a:xfrm>
          <a:prstGeom prst="rect">
            <a:avLst/>
          </a:prstGeom>
        </p:spPr>
      </p:pic>
      <p:sp>
        <p:nvSpPr>
          <p:cNvPr id="4" name="Text Placeholder 1"/>
          <p:cNvSpPr txBox="1">
            <a:spLocks/>
          </p:cNvSpPr>
          <p:nvPr/>
        </p:nvSpPr>
        <p:spPr>
          <a:xfrm>
            <a:off x="387456" y="1223563"/>
            <a:ext cx="8151812" cy="9398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36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They “Liked” me.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9539" y="4021447"/>
            <a:ext cx="2282359" cy="2259581"/>
          </a:xfrm>
          <a:prstGeom prst="rect">
            <a:avLst/>
          </a:prstGeom>
        </p:spPr>
      </p:pic>
    </p:spTree>
    <p:extLst>
      <p:ext uri="{BB962C8B-B14F-4D97-AF65-F5344CB8AC3E}">
        <p14:creationId xmlns:p14="http://schemas.microsoft.com/office/powerpoint/2010/main" val="36513902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703052"/>
            <a:ext cx="6781800" cy="1143000"/>
          </a:xfrm>
        </p:spPr>
        <p:txBody>
          <a:bodyPr>
            <a:normAutofit fontScale="90000"/>
          </a:bodyPr>
          <a:lstStyle/>
          <a:p>
            <a:r>
              <a:rPr lang="en-US" dirty="0" smtClean="0"/>
              <a:t>Images Engage Different Social Networks</a:t>
            </a:r>
          </a:p>
        </p:txBody>
      </p:sp>
      <p:grpSp>
        <p:nvGrpSpPr>
          <p:cNvPr id="3" name="Group 2"/>
          <p:cNvGrpSpPr/>
          <p:nvPr/>
        </p:nvGrpSpPr>
        <p:grpSpPr>
          <a:xfrm>
            <a:off x="381000" y="2607745"/>
            <a:ext cx="1436652" cy="1333614"/>
            <a:chOff x="1231466" y="2210078"/>
            <a:chExt cx="850053" cy="822960"/>
          </a:xfrm>
        </p:grpSpPr>
        <p:sp>
          <p:nvSpPr>
            <p:cNvPr id="4" name="Rectangle 3"/>
            <p:cNvSpPr/>
            <p:nvPr/>
          </p:nvSpPr>
          <p:spPr>
            <a:xfrm>
              <a:off x="1240497" y="2210078"/>
              <a:ext cx="841022" cy="822960"/>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13500000" scaled="1"/>
              <a:tileRect/>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smtClean="0">
                  <a:solidFill>
                    <a:prstClr val="white"/>
                  </a:solidFill>
                </a:rPr>
                <a:t>I</a:t>
              </a:r>
              <a:endParaRPr lang="en-US" sz="6600" b="1" dirty="0">
                <a:solidFill>
                  <a:prstClr val="white"/>
                </a:solidFill>
              </a:endParaRPr>
            </a:p>
          </p:txBody>
        </p:sp>
        <p:sp>
          <p:nvSpPr>
            <p:cNvPr id="5" name="TextBox 4"/>
            <p:cNvSpPr txBox="1"/>
            <p:nvPr/>
          </p:nvSpPr>
          <p:spPr>
            <a:xfrm>
              <a:off x="1231466" y="2776864"/>
              <a:ext cx="841022" cy="246904"/>
            </a:xfrm>
            <a:prstGeom prst="rect">
              <a:avLst/>
            </a:prstGeom>
            <a:noFill/>
          </p:spPr>
          <p:txBody>
            <a:bodyPr wrap="square" rtlCol="0">
              <a:spAutoFit/>
            </a:bodyPr>
            <a:lstStyle/>
            <a:p>
              <a:pPr algn="ctr"/>
              <a:r>
                <a:rPr lang="en-US" sz="2000" b="1" dirty="0" smtClean="0">
                  <a:solidFill>
                    <a:prstClr val="white"/>
                  </a:solidFill>
                </a:rPr>
                <a:t>Image</a:t>
              </a:r>
              <a:endParaRPr lang="en-US" sz="3600" b="1" dirty="0">
                <a:solidFill>
                  <a:prstClr val="white"/>
                </a:solidFill>
              </a:endParaRPr>
            </a:p>
          </p:txBody>
        </p:sp>
      </p:grpSp>
    </p:spTree>
    <p:extLst>
      <p:ext uri="{BB962C8B-B14F-4D97-AF65-F5344CB8AC3E}">
        <p14:creationId xmlns:p14="http://schemas.microsoft.com/office/powerpoint/2010/main" val="8711641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9375" y="1038386"/>
            <a:ext cx="6816520" cy="3223405"/>
          </a:xfrm>
          <a:prstGeom prst="rect">
            <a:avLst/>
          </a:prstGeom>
        </p:spPr>
      </p:pic>
      <p:pic>
        <p:nvPicPr>
          <p:cNvPr id="6" name="Picture 5"/>
          <p:cNvPicPr>
            <a:picLocks noChangeAspect="1"/>
          </p:cNvPicPr>
          <p:nvPr/>
        </p:nvPicPr>
        <p:blipFill>
          <a:blip r:embed="rId4"/>
          <a:stretch>
            <a:fillRect/>
          </a:stretch>
        </p:blipFill>
        <p:spPr>
          <a:xfrm>
            <a:off x="3304609" y="4371007"/>
            <a:ext cx="5324475" cy="2114550"/>
          </a:xfrm>
          <a:prstGeom prst="rect">
            <a:avLst/>
          </a:prstGeom>
        </p:spPr>
      </p:pic>
      <p:sp>
        <p:nvSpPr>
          <p:cNvPr id="7" name="Title 6"/>
          <p:cNvSpPr>
            <a:spLocks noGrp="1"/>
          </p:cNvSpPr>
          <p:nvPr>
            <p:ph type="title"/>
          </p:nvPr>
        </p:nvSpPr>
        <p:spPr>
          <a:xfrm>
            <a:off x="232475" y="4282698"/>
            <a:ext cx="3308887" cy="2226590"/>
          </a:xfrm>
        </p:spPr>
        <p:txBody>
          <a:bodyPr/>
          <a:lstStyle/>
          <a:p>
            <a:r>
              <a:rPr lang="en-US" dirty="0" smtClean="0"/>
              <a:t>Facebook Likes Images</a:t>
            </a:r>
            <a:endParaRPr lang="en-US" dirty="0"/>
          </a:p>
        </p:txBody>
      </p:sp>
      <p:pic>
        <p:nvPicPr>
          <p:cNvPr id="9" name="Picture 8"/>
          <p:cNvPicPr>
            <a:picLocks noChangeAspect="1"/>
          </p:cNvPicPr>
          <p:nvPr/>
        </p:nvPicPr>
        <p:blipFill>
          <a:blip r:embed="rId5"/>
          <a:stretch>
            <a:fillRect/>
          </a:stretch>
        </p:blipFill>
        <p:spPr>
          <a:xfrm>
            <a:off x="5546977" y="254620"/>
            <a:ext cx="3597023" cy="3650630"/>
          </a:xfrm>
          <a:prstGeom prst="rect">
            <a:avLst/>
          </a:prstGeom>
          <a:ln>
            <a:solidFill>
              <a:schemeClr val="bg1">
                <a:lumMod val="75000"/>
              </a:schemeClr>
            </a:solidFill>
          </a:ln>
          <a:effectLst>
            <a:outerShdw blurRad="406400" dir="18900000" sy="23000" kx="-1200000" algn="bl" rotWithShape="0">
              <a:prstClr val="black">
                <a:alpha val="20000"/>
              </a:prstClr>
            </a:outerShdw>
          </a:effectLst>
          <a:scene3d>
            <a:camera prst="perspectiveContrastingLeftFacing"/>
            <a:lightRig rig="threePt" dir="t"/>
          </a:scene3d>
        </p:spPr>
      </p:pic>
    </p:spTree>
    <p:extLst>
      <p:ext uri="{BB962C8B-B14F-4D97-AF65-F5344CB8AC3E}">
        <p14:creationId xmlns:p14="http://schemas.microsoft.com/office/powerpoint/2010/main" val="12926055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 y="4248150"/>
            <a:ext cx="2514600" cy="2038350"/>
          </a:xfrm>
        </p:spPr>
        <p:txBody>
          <a:bodyPr>
            <a:normAutofit fontScale="90000"/>
          </a:bodyPr>
          <a:lstStyle/>
          <a:p>
            <a:r>
              <a:rPr lang="en-US" dirty="0" smtClean="0"/>
              <a:t>Pinterest Likes </a:t>
            </a:r>
            <a:r>
              <a:rPr lang="en-US" dirty="0" err="1" smtClean="0"/>
              <a:t>Infographs</a:t>
            </a:r>
            <a:endParaRPr lang="en-US" dirty="0"/>
          </a:p>
        </p:txBody>
      </p:sp>
      <p:pic>
        <p:nvPicPr>
          <p:cNvPr id="3" name="Picture 2"/>
          <p:cNvPicPr>
            <a:picLocks noChangeAspect="1"/>
          </p:cNvPicPr>
          <p:nvPr/>
        </p:nvPicPr>
        <p:blipFill>
          <a:blip r:embed="rId2"/>
          <a:stretch>
            <a:fillRect/>
          </a:stretch>
        </p:blipFill>
        <p:spPr>
          <a:xfrm>
            <a:off x="0" y="1959002"/>
            <a:ext cx="8055005" cy="2074109"/>
          </a:xfrm>
          <a:prstGeom prst="rect">
            <a:avLst/>
          </a:prstGeom>
        </p:spPr>
      </p:pic>
      <p:pic>
        <p:nvPicPr>
          <p:cNvPr id="4" name="Picture 3"/>
          <p:cNvPicPr>
            <a:picLocks noChangeAspect="1"/>
          </p:cNvPicPr>
          <p:nvPr/>
        </p:nvPicPr>
        <p:blipFill>
          <a:blip r:embed="rId3"/>
          <a:stretch>
            <a:fillRect/>
          </a:stretch>
        </p:blipFill>
        <p:spPr>
          <a:xfrm>
            <a:off x="2770342" y="4029559"/>
            <a:ext cx="6155956" cy="2334594"/>
          </a:xfrm>
          <a:prstGeom prst="rect">
            <a:avLst/>
          </a:prstGeom>
        </p:spPr>
      </p:pic>
      <p:pic>
        <p:nvPicPr>
          <p:cNvPr id="5" name="Picture 4"/>
          <p:cNvPicPr>
            <a:picLocks noChangeAspect="1"/>
          </p:cNvPicPr>
          <p:nvPr/>
        </p:nvPicPr>
        <p:blipFill>
          <a:blip r:embed="rId4"/>
          <a:stretch>
            <a:fillRect/>
          </a:stretch>
        </p:blipFill>
        <p:spPr>
          <a:xfrm>
            <a:off x="5505449" y="163625"/>
            <a:ext cx="3638551" cy="3732100"/>
          </a:xfrm>
          <a:prstGeom prst="rect">
            <a:avLst/>
          </a:prstGeom>
          <a:ln>
            <a:solidFill>
              <a:schemeClr val="bg1">
                <a:lumMod val="75000"/>
              </a:schemeClr>
            </a:solidFill>
          </a:ln>
          <a:effectLst>
            <a:outerShdw blurRad="406400" dir="18900000" sy="23000" kx="-1200000" algn="bl" rotWithShape="0">
              <a:prstClr val="black">
                <a:alpha val="20000"/>
              </a:prstClr>
            </a:outerShdw>
          </a:effectLst>
          <a:scene3d>
            <a:camera prst="perspectiveContrastingLeftFacing"/>
            <a:lightRig rig="threePt" dir="t"/>
          </a:scene3d>
        </p:spPr>
      </p:pic>
    </p:spTree>
    <p:extLst>
      <p:ext uri="{BB962C8B-B14F-4D97-AF65-F5344CB8AC3E}">
        <p14:creationId xmlns:p14="http://schemas.microsoft.com/office/powerpoint/2010/main" val="20894140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0050" y="3790949"/>
            <a:ext cx="5927259" cy="2538413"/>
          </a:xfrm>
          <a:prstGeom prst="rect">
            <a:avLst/>
          </a:prstGeom>
        </p:spPr>
      </p:pic>
      <p:pic>
        <p:nvPicPr>
          <p:cNvPr id="3" name="Picture 2"/>
          <p:cNvPicPr>
            <a:picLocks noChangeAspect="1"/>
          </p:cNvPicPr>
          <p:nvPr/>
        </p:nvPicPr>
        <p:blipFill>
          <a:blip r:embed="rId3"/>
          <a:stretch>
            <a:fillRect/>
          </a:stretch>
        </p:blipFill>
        <p:spPr>
          <a:xfrm>
            <a:off x="4350615" y="304799"/>
            <a:ext cx="4591686" cy="3193339"/>
          </a:xfrm>
          <a:prstGeom prst="rect">
            <a:avLst/>
          </a:prstGeom>
          <a:ln>
            <a:solidFill>
              <a:schemeClr val="bg1">
                <a:lumMod val="75000"/>
              </a:schemeClr>
            </a:solidFill>
          </a:ln>
          <a:effectLst>
            <a:outerShdw blurRad="406400" dir="18900000" sy="23000" kx="-1200000" algn="bl" rotWithShape="0">
              <a:prstClr val="black">
                <a:alpha val="20000"/>
              </a:prstClr>
            </a:outerShdw>
          </a:effectLst>
          <a:scene3d>
            <a:camera prst="perspectiveContrastingRightFacing"/>
            <a:lightRig rig="threePt" dir="t"/>
          </a:scene3d>
        </p:spPr>
      </p:pic>
      <p:sp>
        <p:nvSpPr>
          <p:cNvPr id="2" name="Title 1"/>
          <p:cNvSpPr>
            <a:spLocks noGrp="1"/>
          </p:cNvSpPr>
          <p:nvPr>
            <p:ph type="title"/>
          </p:nvPr>
        </p:nvSpPr>
        <p:spPr>
          <a:xfrm>
            <a:off x="419100" y="704850"/>
            <a:ext cx="4171950" cy="1828800"/>
          </a:xfrm>
        </p:spPr>
        <p:txBody>
          <a:bodyPr>
            <a:normAutofit/>
          </a:bodyPr>
          <a:lstStyle/>
          <a:p>
            <a:r>
              <a:rPr lang="en-US" dirty="0" smtClean="0"/>
              <a:t>Twitter Likes Audio and Video</a:t>
            </a:r>
            <a:endParaRPr lang="en-US" dirty="0"/>
          </a:p>
        </p:txBody>
      </p:sp>
      <p:pic>
        <p:nvPicPr>
          <p:cNvPr id="5" name="Picture 4"/>
          <p:cNvPicPr>
            <a:picLocks noChangeAspect="1"/>
          </p:cNvPicPr>
          <p:nvPr/>
        </p:nvPicPr>
        <p:blipFill>
          <a:blip r:embed="rId4"/>
          <a:stretch>
            <a:fillRect/>
          </a:stretch>
        </p:blipFill>
        <p:spPr>
          <a:xfrm>
            <a:off x="5785265" y="828675"/>
            <a:ext cx="3846943" cy="3686175"/>
          </a:xfrm>
          <a:prstGeom prst="rect">
            <a:avLst/>
          </a:prstGeom>
          <a:ln>
            <a:solidFill>
              <a:schemeClr val="bg1">
                <a:lumMod val="75000"/>
              </a:schemeClr>
            </a:solidFill>
          </a:ln>
          <a:effectLst>
            <a:outerShdw blurRad="406400" dir="18900000" sy="23000" kx="-1200000" algn="bl" rotWithShape="0">
              <a:prstClr val="black">
                <a:alpha val="20000"/>
              </a:prstClr>
            </a:outerShdw>
          </a:effectLst>
          <a:scene3d>
            <a:camera prst="perspectiveContrastingLeftFacing"/>
            <a:lightRig rig="threePt" dir="t"/>
          </a:scene3d>
        </p:spPr>
      </p:pic>
      <p:pic>
        <p:nvPicPr>
          <p:cNvPr id="6" name="Picture 5"/>
          <p:cNvPicPr>
            <a:picLocks noChangeAspect="1"/>
          </p:cNvPicPr>
          <p:nvPr/>
        </p:nvPicPr>
        <p:blipFill>
          <a:blip r:embed="rId5"/>
          <a:stretch>
            <a:fillRect/>
          </a:stretch>
        </p:blipFill>
        <p:spPr>
          <a:xfrm>
            <a:off x="123985" y="4889181"/>
            <a:ext cx="4338800" cy="1645453"/>
          </a:xfrm>
          <a:prstGeom prst="rect">
            <a:avLst/>
          </a:prstGeom>
          <a:effectLst>
            <a:outerShdw blurRad="393700" sx="102000" sy="102000" algn="ctr" rotWithShape="0">
              <a:prstClr val="black">
                <a:alpha val="40000"/>
              </a:prstClr>
            </a:outerShdw>
          </a:effectLst>
        </p:spPr>
      </p:pic>
    </p:spTree>
    <p:extLst>
      <p:ext uri="{BB962C8B-B14F-4D97-AF65-F5344CB8AC3E}">
        <p14:creationId xmlns:p14="http://schemas.microsoft.com/office/powerpoint/2010/main" val="27735695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759514"/>
            <a:ext cx="6324600" cy="1143000"/>
          </a:xfrm>
        </p:spPr>
        <p:txBody>
          <a:bodyPr/>
          <a:lstStyle/>
          <a:p>
            <a:r>
              <a:rPr lang="en-US" dirty="0" smtClean="0"/>
              <a:t>Avoid Abandonment</a:t>
            </a:r>
          </a:p>
        </p:txBody>
      </p:sp>
      <p:grpSp>
        <p:nvGrpSpPr>
          <p:cNvPr id="7" name="Group 6"/>
          <p:cNvGrpSpPr/>
          <p:nvPr/>
        </p:nvGrpSpPr>
        <p:grpSpPr>
          <a:xfrm>
            <a:off x="372533" y="2450607"/>
            <a:ext cx="1825574" cy="1604939"/>
            <a:chOff x="2177927" y="3057563"/>
            <a:chExt cx="866754" cy="762000"/>
          </a:xfrm>
        </p:grpSpPr>
        <p:sp>
          <p:nvSpPr>
            <p:cNvPr id="8" name="Rectangle 7"/>
            <p:cNvSpPr/>
            <p:nvPr/>
          </p:nvSpPr>
          <p:spPr>
            <a:xfrm>
              <a:off x="2177927" y="3057563"/>
              <a:ext cx="866754" cy="762000"/>
            </a:xfrm>
            <a:prstGeom prst="rect">
              <a:avLst/>
            </a:prstGeom>
            <a:gradFill flip="none" rotWithShape="1">
              <a:gsLst>
                <a:gs pos="0">
                  <a:schemeClr val="tx1"/>
                </a:gs>
                <a:gs pos="50000">
                  <a:schemeClr val="tx1">
                    <a:lumMod val="85000"/>
                    <a:lumOff val="15000"/>
                  </a:schemeClr>
                </a:gs>
                <a:gs pos="100000">
                  <a:schemeClr val="tx1">
                    <a:lumMod val="65000"/>
                    <a:lumOff val="35000"/>
                  </a:schemeClr>
                </a:gs>
              </a:gsLst>
              <a:lin ang="135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smtClean="0">
                  <a:latin typeface="+mj-lt"/>
                </a:rPr>
                <a:t>Ab</a:t>
              </a:r>
              <a:endParaRPr lang="en-US" sz="6600" b="1" dirty="0">
                <a:latin typeface="+mj-lt"/>
              </a:endParaRPr>
            </a:p>
          </p:txBody>
        </p:sp>
        <p:sp>
          <p:nvSpPr>
            <p:cNvPr id="9" name="TextBox 8"/>
            <p:cNvSpPr txBox="1"/>
            <p:nvPr/>
          </p:nvSpPr>
          <p:spPr>
            <a:xfrm>
              <a:off x="2184550" y="3556113"/>
              <a:ext cx="841022" cy="248417"/>
            </a:xfrm>
            <a:prstGeom prst="rect">
              <a:avLst/>
            </a:prstGeom>
            <a:noFill/>
          </p:spPr>
          <p:txBody>
            <a:bodyPr wrap="square" rtlCol="0">
              <a:spAutoFit/>
            </a:bodyPr>
            <a:lstStyle/>
            <a:p>
              <a:pPr algn="ctr"/>
              <a:r>
                <a:rPr lang="en-US" sz="2800" b="1" dirty="0" smtClean="0">
                  <a:solidFill>
                    <a:schemeClr val="bg1"/>
                  </a:solidFill>
                </a:rPr>
                <a:t>Abandon</a:t>
              </a:r>
              <a:endParaRPr lang="en-US" sz="4400" b="1" dirty="0">
                <a:solidFill>
                  <a:schemeClr val="bg1"/>
                </a:solidFill>
              </a:endParaRPr>
            </a:p>
          </p:txBody>
        </p:sp>
      </p:grpSp>
    </p:spTree>
    <p:extLst>
      <p:ext uri="{BB962C8B-B14F-4D97-AF65-F5344CB8AC3E}">
        <p14:creationId xmlns:p14="http://schemas.microsoft.com/office/powerpoint/2010/main" val="688071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6670"/>
            <a:ext cx="9144000" cy="5124659"/>
          </a:xfrm>
          <a:prstGeom prst="rect">
            <a:avLst/>
          </a:prstGeom>
          <a:ln>
            <a:solidFill>
              <a:schemeClr val="tx1">
                <a:lumMod val="65000"/>
              </a:schemeClr>
            </a:solidFill>
          </a:ln>
          <a:effectLst>
            <a:outerShdw blurRad="482600" dist="38100" dir="10800000" algn="r" rotWithShape="0">
              <a:prstClr val="black">
                <a:alpha val="40000"/>
              </a:prstClr>
            </a:outerShdw>
          </a:effectLst>
        </p:spPr>
      </p:pic>
      <p:sp>
        <p:nvSpPr>
          <p:cNvPr id="6" name="Freeform 5"/>
          <p:cNvSpPr/>
          <p:nvPr/>
        </p:nvSpPr>
        <p:spPr>
          <a:xfrm>
            <a:off x="-1461641" y="-791035"/>
            <a:ext cx="11636843" cy="8246334"/>
          </a:xfrm>
          <a:custGeom>
            <a:avLst/>
            <a:gdLst>
              <a:gd name="connsiteX0" fmla="*/ 10838116 w 11636843"/>
              <a:gd name="connsiteY0" fmla="*/ 1519455 h 8246334"/>
              <a:gd name="connsiteX1" fmla="*/ 8745844 w 11636843"/>
              <a:gd name="connsiteY1" fmla="*/ 1534954 h 8246334"/>
              <a:gd name="connsiteX2" fmla="*/ 8621858 w 11636843"/>
              <a:gd name="connsiteY2" fmla="*/ 7036852 h 8246334"/>
              <a:gd name="connsiteX3" fmla="*/ 10869112 w 11636843"/>
              <a:gd name="connsiteY3" fmla="*/ 6773381 h 8246334"/>
              <a:gd name="connsiteX4" fmla="*/ 10822617 w 11636843"/>
              <a:gd name="connsiteY4" fmla="*/ 7656784 h 8246334"/>
              <a:gd name="connsiteX5" fmla="*/ 1275661 w 11636843"/>
              <a:gd name="connsiteY5" fmla="*/ 7703279 h 8246334"/>
              <a:gd name="connsiteX6" fmla="*/ 1151675 w 11636843"/>
              <a:gd name="connsiteY6" fmla="*/ 636052 h 8246334"/>
              <a:gd name="connsiteX7" fmla="*/ 10993099 w 11636843"/>
              <a:gd name="connsiteY7" fmla="*/ 775537 h 8246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36843" h="8246334">
                <a:moveTo>
                  <a:pt x="10838116" y="1519455"/>
                </a:moveTo>
                <a:cubicBezTo>
                  <a:pt x="9976668" y="1067421"/>
                  <a:pt x="9115220" y="615388"/>
                  <a:pt x="8745844" y="1534954"/>
                </a:cubicBezTo>
                <a:cubicBezTo>
                  <a:pt x="8376468" y="2454520"/>
                  <a:pt x="8267980" y="6163781"/>
                  <a:pt x="8621858" y="7036852"/>
                </a:cubicBezTo>
                <a:cubicBezTo>
                  <a:pt x="8975736" y="7909923"/>
                  <a:pt x="10502319" y="6670059"/>
                  <a:pt x="10869112" y="6773381"/>
                </a:cubicBezTo>
                <a:cubicBezTo>
                  <a:pt x="11235905" y="6876703"/>
                  <a:pt x="12421526" y="7501801"/>
                  <a:pt x="10822617" y="7656784"/>
                </a:cubicBezTo>
                <a:cubicBezTo>
                  <a:pt x="9223708" y="7811767"/>
                  <a:pt x="2887485" y="8873401"/>
                  <a:pt x="1275661" y="7703279"/>
                </a:cubicBezTo>
                <a:cubicBezTo>
                  <a:pt x="-336163" y="6533157"/>
                  <a:pt x="-467898" y="1790676"/>
                  <a:pt x="1151675" y="636052"/>
                </a:cubicBezTo>
                <a:cubicBezTo>
                  <a:pt x="2771248" y="-518572"/>
                  <a:pt x="6882173" y="128482"/>
                  <a:pt x="10993099" y="775537"/>
                </a:cubicBezTo>
              </a:path>
            </a:pathLst>
          </a:custGeom>
          <a:solidFill>
            <a:srgbClr val="000000">
              <a:alpha val="3215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1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3144"/>
            <a:ext cx="9144000" cy="5191712"/>
          </a:xfrm>
          <a:prstGeom prst="rect">
            <a:avLst/>
          </a:prstGeom>
          <a:ln>
            <a:solidFill>
              <a:schemeClr val="tx1">
                <a:lumMod val="65000"/>
              </a:schemeClr>
            </a:solidFill>
          </a:ln>
          <a:effectLst>
            <a:outerShdw blurRad="482600" dist="38100" dir="10800000" algn="r" rotWithShape="0">
              <a:prstClr val="black">
                <a:alpha val="40000"/>
              </a:prstClr>
            </a:outerShdw>
          </a:effectLst>
        </p:spPr>
      </p:pic>
    </p:spTree>
    <p:extLst>
      <p:ext uri="{BB962C8B-B14F-4D97-AF65-F5344CB8AC3E}">
        <p14:creationId xmlns:p14="http://schemas.microsoft.com/office/powerpoint/2010/main" val="27084111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050" y="1040380"/>
            <a:ext cx="5673675" cy="4731770"/>
          </a:xfrm>
          <a:prstGeom prst="rect">
            <a:avLst/>
          </a:prstGeom>
        </p:spPr>
      </p:pic>
    </p:spTree>
    <p:extLst>
      <p:ext uri="{BB962C8B-B14F-4D97-AF65-F5344CB8AC3E}">
        <p14:creationId xmlns:p14="http://schemas.microsoft.com/office/powerpoint/2010/main" val="5283052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857500"/>
            <a:ext cx="8610600" cy="1143000"/>
          </a:xfrm>
        </p:spPr>
        <p:txBody>
          <a:bodyPr/>
          <a:lstStyle/>
          <a:p>
            <a:r>
              <a:rPr lang="en-US" dirty="0" smtClean="0"/>
              <a:t>How is my network growing?</a:t>
            </a:r>
            <a:endParaRPr lang="en-US" dirty="0"/>
          </a:p>
        </p:txBody>
      </p:sp>
    </p:spTree>
    <p:extLst>
      <p:ext uri="{BB962C8B-B14F-4D97-AF65-F5344CB8AC3E}">
        <p14:creationId xmlns:p14="http://schemas.microsoft.com/office/powerpoint/2010/main" val="6439333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4272"/>
            <a:ext cx="9144000" cy="3129455"/>
          </a:xfrm>
          <a:prstGeom prst="rect">
            <a:avLst/>
          </a:prstGeom>
        </p:spPr>
      </p:pic>
      <p:sp>
        <p:nvSpPr>
          <p:cNvPr id="3" name="Title 2"/>
          <p:cNvSpPr>
            <a:spLocks noGrp="1"/>
          </p:cNvSpPr>
          <p:nvPr>
            <p:ph type="title"/>
          </p:nvPr>
        </p:nvSpPr>
        <p:spPr/>
        <p:txBody>
          <a:bodyPr/>
          <a:lstStyle/>
          <a:p>
            <a:r>
              <a:rPr lang="en-US" dirty="0" smtClean="0"/>
              <a:t>Network Growth Looks Healthy</a:t>
            </a:r>
            <a:endParaRPr lang="en-US" dirty="0"/>
          </a:p>
        </p:txBody>
      </p:sp>
    </p:spTree>
    <p:extLst>
      <p:ext uri="{BB962C8B-B14F-4D97-AF65-F5344CB8AC3E}">
        <p14:creationId xmlns:p14="http://schemas.microsoft.com/office/powerpoint/2010/main" val="31362949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4930"/>
          <a:stretch/>
        </p:blipFill>
        <p:spPr>
          <a:xfrm>
            <a:off x="0" y="0"/>
            <a:ext cx="2568492" cy="6858000"/>
          </a:xfrm>
          <a:prstGeom prst="rect">
            <a:avLst/>
          </a:prstGeom>
        </p:spPr>
      </p:pic>
      <p:sp>
        <p:nvSpPr>
          <p:cNvPr id="5" name="TextBox 4"/>
          <p:cNvSpPr txBox="1"/>
          <p:nvPr/>
        </p:nvSpPr>
        <p:spPr>
          <a:xfrm>
            <a:off x="1939158" y="851338"/>
            <a:ext cx="3353803" cy="584775"/>
          </a:xfrm>
          <a:prstGeom prst="rect">
            <a:avLst/>
          </a:prstGeom>
          <a:noFill/>
        </p:spPr>
        <p:txBody>
          <a:bodyPr wrap="none" rtlCol="0">
            <a:prstTxWarp prst="textCurveDown">
              <a:avLst/>
            </a:prstTxWarp>
            <a:spAutoFit/>
          </a:bodyPr>
          <a:lstStyle/>
          <a:p>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Computer Scientist</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TextBox 7"/>
          <p:cNvSpPr txBox="1"/>
          <p:nvPr/>
        </p:nvSpPr>
        <p:spPr>
          <a:xfrm>
            <a:off x="3878317" y="709448"/>
            <a:ext cx="2928133" cy="474416"/>
          </a:xfrm>
          <a:prstGeom prst="rect">
            <a:avLst/>
          </a:prstGeom>
          <a:noFill/>
        </p:spPr>
        <p:txBody>
          <a:bodyPr wrap="none" rtlCol="0">
            <a:prstTxWarp prst="textDeflate">
              <a:avLst>
                <a:gd name="adj" fmla="val 26716"/>
              </a:avLst>
            </a:prstTxWarp>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Salesman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TextBox 8"/>
          <p:cNvSpPr txBox="1"/>
          <p:nvPr/>
        </p:nvSpPr>
        <p:spPr>
          <a:xfrm rot="21198274">
            <a:off x="3878317" y="1150882"/>
            <a:ext cx="3353803" cy="584775"/>
          </a:xfrm>
          <a:prstGeom prst="rect">
            <a:avLst/>
          </a:prstGeom>
          <a:noFill/>
        </p:spPr>
        <p:txBody>
          <a:bodyPr wrap="none" rtlCol="0">
            <a:prstTxWarp prst="textCurveDown">
              <a:avLst/>
            </a:prstTxWarp>
            <a:spAutoFit/>
          </a:bodyPr>
          <a:lstStyle/>
          <a:p>
            <a:r>
              <a:rPr lang="en-US" sz="3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Enterpreneur</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TextBox 9"/>
          <p:cNvSpPr txBox="1"/>
          <p:nvPr/>
        </p:nvSpPr>
        <p:spPr>
          <a:xfrm>
            <a:off x="5490652" y="914401"/>
            <a:ext cx="3353803" cy="584775"/>
          </a:xfrm>
          <a:prstGeom prst="rect">
            <a:avLst/>
          </a:prstGeom>
          <a:noFill/>
        </p:spPr>
        <p:txBody>
          <a:bodyPr wrap="none" rtlCol="0">
            <a:prstTxWarp prst="textFadeLeft">
              <a:avLst/>
            </a:prstTxWarp>
            <a:spAutoFit/>
          </a:bodyPr>
          <a:lstStyle/>
          <a:p>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Corporate Marketer</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TextBox 5"/>
          <p:cNvSpPr txBox="1"/>
          <p:nvPr/>
        </p:nvSpPr>
        <p:spPr>
          <a:xfrm>
            <a:off x="2680138" y="2459420"/>
            <a:ext cx="4359720" cy="707886"/>
          </a:xfrm>
          <a:prstGeom prst="rect">
            <a:avLst/>
          </a:prstGeom>
          <a:noFill/>
        </p:spPr>
        <p:txBody>
          <a:bodyPr wrap="non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Conversion Scientist</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TextBox 6"/>
          <p:cNvSpPr txBox="1"/>
          <p:nvPr/>
        </p:nvSpPr>
        <p:spPr>
          <a:xfrm>
            <a:off x="2727435" y="3358056"/>
            <a:ext cx="6090257" cy="2246769"/>
          </a:xfrm>
          <a:prstGeom prst="rect">
            <a:avLst/>
          </a:prstGeom>
          <a:noFill/>
        </p:spPr>
        <p:txBody>
          <a:bodyPr wrap="none" rtlCol="0">
            <a:spAutoFit/>
          </a:bodyPr>
          <a:lstStyle/>
          <a:p>
            <a:r>
              <a:rPr lang="en-US" sz="2800" dirty="0" smtClean="0"/>
              <a:t>Founder of Conversion Sciences</a:t>
            </a:r>
          </a:p>
          <a:p>
            <a:r>
              <a:rPr lang="en-US" sz="2800" dirty="0" smtClean="0"/>
              <a:t>Consultant</a:t>
            </a:r>
          </a:p>
          <a:p>
            <a:r>
              <a:rPr lang="en-US" sz="2800" dirty="0" smtClean="0"/>
              <a:t>National Speaker</a:t>
            </a:r>
          </a:p>
          <a:p>
            <a:r>
              <a:rPr lang="en-US" sz="2800" dirty="0" smtClean="0"/>
              <a:t>Author </a:t>
            </a:r>
            <a:r>
              <a:rPr lang="en-US" sz="2800" i="1" dirty="0" smtClean="0"/>
              <a:t>Your Customer Creation Equation</a:t>
            </a:r>
          </a:p>
          <a:p>
            <a:r>
              <a:rPr lang="en-US" sz="2800" dirty="0" err="1" smtClean="0"/>
              <a:t>Labwear</a:t>
            </a:r>
            <a:r>
              <a:rPr lang="en-US" sz="2800" dirty="0" smtClean="0"/>
              <a:t> Fashion Model</a:t>
            </a:r>
            <a:endParaRPr lang="en-US" sz="2800" dirty="0"/>
          </a:p>
        </p:txBody>
      </p:sp>
      <p:sp>
        <p:nvSpPr>
          <p:cNvPr id="12" name="Down Arrow 11"/>
          <p:cNvSpPr/>
          <p:nvPr/>
        </p:nvSpPr>
        <p:spPr>
          <a:xfrm>
            <a:off x="4603531" y="1970690"/>
            <a:ext cx="536028" cy="58332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2759" y="4575875"/>
            <a:ext cx="2700580" cy="2700580"/>
          </a:xfrm>
          <a:prstGeom prst="rect">
            <a:avLst/>
          </a:prstGeom>
        </p:spPr>
      </p:pic>
    </p:spTree>
    <p:extLst>
      <p:ext uri="{BB962C8B-B14F-4D97-AF65-F5344CB8AC3E}">
        <p14:creationId xmlns:p14="http://schemas.microsoft.com/office/powerpoint/2010/main" val="3061539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27124"/>
            <a:ext cx="9144000" cy="2403752"/>
          </a:xfrm>
          <a:prstGeom prst="rect">
            <a:avLst/>
          </a:prstGeom>
        </p:spPr>
      </p:pic>
      <p:sp>
        <p:nvSpPr>
          <p:cNvPr id="4" name="Title 3"/>
          <p:cNvSpPr>
            <a:spLocks noGrp="1"/>
          </p:cNvSpPr>
          <p:nvPr>
            <p:ph type="title"/>
          </p:nvPr>
        </p:nvSpPr>
        <p:spPr/>
        <p:txBody>
          <a:bodyPr/>
          <a:lstStyle/>
          <a:p>
            <a:r>
              <a:rPr lang="en-US" dirty="0"/>
              <a:t>Network Growth Looks Healthy</a:t>
            </a:r>
          </a:p>
        </p:txBody>
      </p:sp>
    </p:spTree>
    <p:extLst>
      <p:ext uri="{BB962C8B-B14F-4D97-AF65-F5344CB8AC3E}">
        <p14:creationId xmlns:p14="http://schemas.microsoft.com/office/powerpoint/2010/main" val="33640688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6028"/>
            <a:ext cx="9144000" cy="2363056"/>
          </a:xfrm>
          <a:prstGeom prst="rect">
            <a:avLst/>
          </a:prstGeom>
        </p:spPr>
      </p:pic>
      <p:sp>
        <p:nvSpPr>
          <p:cNvPr id="4" name="Title 3"/>
          <p:cNvSpPr>
            <a:spLocks noGrp="1"/>
          </p:cNvSpPr>
          <p:nvPr>
            <p:ph type="title"/>
          </p:nvPr>
        </p:nvSpPr>
        <p:spPr/>
        <p:txBody>
          <a:bodyPr/>
          <a:lstStyle/>
          <a:p>
            <a:r>
              <a:rPr lang="en-US" dirty="0" smtClean="0"/>
              <a:t>Content Drives Engagement</a:t>
            </a:r>
            <a:endParaRPr lang="en-US" dirty="0"/>
          </a:p>
        </p:txBody>
      </p:sp>
      <p:pic>
        <p:nvPicPr>
          <p:cNvPr id="5" name="Picture 4"/>
          <p:cNvPicPr>
            <a:picLocks noChangeAspect="1"/>
          </p:cNvPicPr>
          <p:nvPr/>
        </p:nvPicPr>
        <p:blipFill>
          <a:blip r:embed="rId3"/>
          <a:stretch>
            <a:fillRect/>
          </a:stretch>
        </p:blipFill>
        <p:spPr>
          <a:xfrm>
            <a:off x="546992" y="3905574"/>
            <a:ext cx="3289968" cy="2735208"/>
          </a:xfrm>
          <a:prstGeom prst="rect">
            <a:avLst/>
          </a:prstGeom>
          <a:effectLst>
            <a:outerShdw blurRad="444500" dist="50800" dir="5400000" algn="ctr" rotWithShape="0">
              <a:schemeClr val="tx1"/>
            </a:outerShdw>
          </a:effectLst>
        </p:spPr>
      </p:pic>
      <p:cxnSp>
        <p:nvCxnSpPr>
          <p:cNvPr id="7" name="Straight Arrow Connector 6"/>
          <p:cNvCxnSpPr>
            <a:stCxn id="5" idx="0"/>
          </p:cNvCxnSpPr>
          <p:nvPr/>
        </p:nvCxnSpPr>
        <p:spPr>
          <a:xfrm flipV="1">
            <a:off x="2191976" y="2278252"/>
            <a:ext cx="2023563" cy="1627322"/>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stretch>
            <a:fillRect/>
          </a:stretch>
        </p:blipFill>
        <p:spPr>
          <a:xfrm>
            <a:off x="4680487" y="4500717"/>
            <a:ext cx="2028341" cy="1787801"/>
          </a:xfrm>
          <a:prstGeom prst="rect">
            <a:avLst/>
          </a:prstGeom>
          <a:effectLst>
            <a:outerShdw blurRad="444500" dist="50800" dir="5400000" algn="ctr" rotWithShape="0">
              <a:schemeClr val="tx1"/>
            </a:outerShdw>
          </a:effectLst>
        </p:spPr>
      </p:pic>
      <p:cxnSp>
        <p:nvCxnSpPr>
          <p:cNvPr id="11" name="Straight Arrow Connector 10"/>
          <p:cNvCxnSpPr>
            <a:stCxn id="9" idx="0"/>
          </p:cNvCxnSpPr>
          <p:nvPr/>
        </p:nvCxnSpPr>
        <p:spPr>
          <a:xfrm flipV="1">
            <a:off x="5694658" y="3006671"/>
            <a:ext cx="2162983" cy="1494046"/>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5"/>
          <a:stretch>
            <a:fillRect/>
          </a:stretch>
        </p:blipFill>
        <p:spPr>
          <a:xfrm>
            <a:off x="7099672" y="4572000"/>
            <a:ext cx="1850437" cy="1797399"/>
          </a:xfrm>
          <a:prstGeom prst="rect">
            <a:avLst/>
          </a:prstGeom>
          <a:effectLst>
            <a:outerShdw blurRad="444500" dist="50800" dir="5400000" algn="ctr" rotWithShape="0">
              <a:schemeClr val="tx1"/>
            </a:outerShdw>
          </a:effectLst>
        </p:spPr>
      </p:pic>
      <p:cxnSp>
        <p:nvCxnSpPr>
          <p:cNvPr id="14" name="Straight Arrow Connector 13"/>
          <p:cNvCxnSpPr>
            <a:stCxn id="12" idx="0"/>
          </p:cNvCxnSpPr>
          <p:nvPr/>
        </p:nvCxnSpPr>
        <p:spPr>
          <a:xfrm flipV="1">
            <a:off x="8024891" y="2991173"/>
            <a:ext cx="142716" cy="1580827"/>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7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20000"/>
          </a:bodyPr>
          <a:lstStyle/>
          <a:p>
            <a:r>
              <a:rPr lang="en-US" dirty="0" smtClean="0"/>
              <a:t>How many people are visiting my </a:t>
            </a:r>
            <a:br>
              <a:rPr lang="en-US" dirty="0" smtClean="0"/>
            </a:br>
            <a:r>
              <a:rPr lang="en-US" dirty="0" smtClean="0"/>
              <a:t>Landing Pages from social site?</a:t>
            </a:r>
            <a:endParaRPr lang="en-US" dirty="0"/>
          </a:p>
        </p:txBody>
      </p:sp>
    </p:spTree>
    <p:extLst>
      <p:ext uri="{BB962C8B-B14F-4D97-AF65-F5344CB8AC3E}">
        <p14:creationId xmlns:p14="http://schemas.microsoft.com/office/powerpoint/2010/main" val="31061833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90600" y="357187"/>
            <a:ext cx="7162800" cy="6143625"/>
          </a:xfrm>
          <a:prstGeom prst="rect">
            <a:avLst/>
          </a:prstGeom>
        </p:spPr>
      </p:pic>
      <p:pic>
        <p:nvPicPr>
          <p:cNvPr id="4" name="Picture 3"/>
          <p:cNvPicPr>
            <a:picLocks noChangeAspect="1"/>
          </p:cNvPicPr>
          <p:nvPr/>
        </p:nvPicPr>
        <p:blipFill>
          <a:blip r:embed="rId3"/>
          <a:stretch>
            <a:fillRect/>
          </a:stretch>
        </p:blipFill>
        <p:spPr>
          <a:xfrm>
            <a:off x="4803425" y="1529973"/>
            <a:ext cx="3876675" cy="3829050"/>
          </a:xfrm>
          <a:prstGeom prst="rect">
            <a:avLst/>
          </a:prstGeom>
          <a:effectLst>
            <a:outerShdw blurRad="444500" sx="102000" sy="102000" algn="ctr" rotWithShape="0">
              <a:prstClr val="black">
                <a:alpha val="40000"/>
              </a:prstClr>
            </a:outerShdw>
          </a:effectLst>
        </p:spPr>
      </p:pic>
    </p:spTree>
    <p:extLst>
      <p:ext uri="{BB962C8B-B14F-4D97-AF65-F5344CB8AC3E}">
        <p14:creationId xmlns:p14="http://schemas.microsoft.com/office/powerpoint/2010/main" val="226105000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20000"/>
          </a:bodyPr>
          <a:lstStyle/>
          <a:p>
            <a:r>
              <a:rPr lang="en-US" dirty="0" smtClean="0"/>
              <a:t>Which Content is Most Interesting to </a:t>
            </a:r>
            <a:br>
              <a:rPr lang="en-US" dirty="0" smtClean="0"/>
            </a:br>
            <a:r>
              <a:rPr lang="en-US" dirty="0" smtClean="0"/>
              <a:t>Social Visitors?</a:t>
            </a:r>
            <a:endParaRPr lang="en-US" dirty="0"/>
          </a:p>
        </p:txBody>
      </p:sp>
    </p:spTree>
    <p:extLst>
      <p:ext uri="{BB962C8B-B14F-4D97-AF65-F5344CB8AC3E}">
        <p14:creationId xmlns:p14="http://schemas.microsoft.com/office/powerpoint/2010/main" val="11364291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3552" y="1766806"/>
            <a:ext cx="8101972" cy="3921071"/>
          </a:xfrm>
          <a:prstGeom prst="rect">
            <a:avLst/>
          </a:prstGeom>
        </p:spPr>
      </p:pic>
      <p:sp>
        <p:nvSpPr>
          <p:cNvPr id="4" name="Oval 3"/>
          <p:cNvSpPr/>
          <p:nvPr/>
        </p:nvSpPr>
        <p:spPr>
          <a:xfrm>
            <a:off x="5734373" y="2867186"/>
            <a:ext cx="1084881" cy="4494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959458" y="2262753"/>
            <a:ext cx="1084881" cy="4494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905574" y="2262753"/>
            <a:ext cx="1084881" cy="4494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749872" y="3890075"/>
            <a:ext cx="1084881" cy="4494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780150" y="3890075"/>
            <a:ext cx="1084881" cy="4494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p:txBody>
          <a:bodyPr/>
          <a:lstStyle/>
          <a:p>
            <a:r>
              <a:rPr lang="en-US" dirty="0" smtClean="0"/>
              <a:t>Social Visits by Landing Page</a:t>
            </a:r>
            <a:endParaRPr lang="en-US" dirty="0"/>
          </a:p>
        </p:txBody>
      </p:sp>
    </p:spTree>
    <p:extLst>
      <p:ext uri="{BB962C8B-B14F-4D97-AF65-F5344CB8AC3E}">
        <p14:creationId xmlns:p14="http://schemas.microsoft.com/office/powerpoint/2010/main" val="64400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750"/>
                                        <p:tgtEl>
                                          <p:spTgt spid="6"/>
                                        </p:tgtEl>
                                      </p:cBhvr>
                                    </p:animEffect>
                                  </p:childTnLst>
                                </p:cTn>
                              </p:par>
                            </p:childTnLst>
                          </p:cTn>
                        </p:par>
                        <p:par>
                          <p:cTn id="8" fill="hold">
                            <p:stCondLst>
                              <p:cond delay="750"/>
                            </p:stCondLst>
                            <p:childTnLst>
                              <p:par>
                                <p:cTn id="9" presetID="21"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750"/>
                                        <p:tgtEl>
                                          <p:spTgt spid="5"/>
                                        </p:tgtEl>
                                      </p:cBhvr>
                                    </p:animEffect>
                                  </p:childTnLst>
                                </p:cTn>
                              </p:par>
                            </p:childTnLst>
                          </p:cTn>
                        </p:par>
                        <p:par>
                          <p:cTn id="12" fill="hold">
                            <p:stCondLst>
                              <p:cond delay="1500"/>
                            </p:stCondLst>
                            <p:childTnLst>
                              <p:par>
                                <p:cTn id="13" presetID="21"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750"/>
                                        <p:tgtEl>
                                          <p:spTgt spid="4"/>
                                        </p:tgtEl>
                                      </p:cBhvr>
                                    </p:animEffect>
                                  </p:childTnLst>
                                </p:cTn>
                              </p:par>
                            </p:childTnLst>
                          </p:cTn>
                        </p:par>
                        <p:par>
                          <p:cTn id="16" fill="hold">
                            <p:stCondLst>
                              <p:cond delay="2250"/>
                            </p:stCondLst>
                            <p:childTnLst>
                              <p:par>
                                <p:cTn id="17" presetID="21"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750"/>
                                        <p:tgtEl>
                                          <p:spTgt spid="7"/>
                                        </p:tgtEl>
                                      </p:cBhvr>
                                    </p:animEffect>
                                  </p:childTnLst>
                                </p:cTn>
                              </p:par>
                            </p:childTnLst>
                          </p:cTn>
                        </p:par>
                        <p:par>
                          <p:cTn id="20" fill="hold">
                            <p:stCondLst>
                              <p:cond delay="3000"/>
                            </p:stCondLst>
                            <p:childTnLst>
                              <p:par>
                                <p:cTn id="21" presetID="21"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dirty="0" smtClean="0"/>
              <a:t>How many of my social visitors are buying?</a:t>
            </a:r>
            <a:endParaRPr lang="en-US" dirty="0"/>
          </a:p>
        </p:txBody>
      </p:sp>
    </p:spTree>
    <p:extLst>
      <p:ext uri="{BB962C8B-B14F-4D97-AF65-F5344CB8AC3E}">
        <p14:creationId xmlns:p14="http://schemas.microsoft.com/office/powerpoint/2010/main" val="269040704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41" y="380305"/>
            <a:ext cx="8853917" cy="6097389"/>
          </a:xfrm>
          <a:prstGeom prst="rect">
            <a:avLst/>
          </a:prstGeom>
        </p:spPr>
      </p:pic>
    </p:spTree>
    <p:extLst>
      <p:ext uri="{BB962C8B-B14F-4D97-AF65-F5344CB8AC3E}">
        <p14:creationId xmlns:p14="http://schemas.microsoft.com/office/powerpoint/2010/main" val="9369408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Where am I losing social visitors?</a:t>
            </a:r>
            <a:endParaRPr lang="en-US" dirty="0"/>
          </a:p>
        </p:txBody>
      </p:sp>
    </p:spTree>
    <p:extLst>
      <p:ext uri="{BB962C8B-B14F-4D97-AF65-F5344CB8AC3E}">
        <p14:creationId xmlns:p14="http://schemas.microsoft.com/office/powerpoint/2010/main" val="32617141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397"/>
            <a:ext cx="9144000" cy="6637206"/>
          </a:xfrm>
          <a:prstGeom prst="rect">
            <a:avLst/>
          </a:prstGeom>
        </p:spPr>
      </p:pic>
      <p:sp>
        <p:nvSpPr>
          <p:cNvPr id="3" name="TextBox 2"/>
          <p:cNvSpPr txBox="1"/>
          <p:nvPr/>
        </p:nvSpPr>
        <p:spPr>
          <a:xfrm>
            <a:off x="5191932" y="5253926"/>
            <a:ext cx="3643241" cy="707886"/>
          </a:xfrm>
          <a:prstGeom prst="rect">
            <a:avLst/>
          </a:prstGeom>
          <a:noFill/>
        </p:spPr>
        <p:txBody>
          <a:bodyPr wrap="none" rtlCol="0">
            <a:spAutoFit/>
          </a:bodyPr>
          <a:lstStyle/>
          <a:p>
            <a:r>
              <a:rPr lang="en-US" sz="4000" b="1" dirty="0" err="1" smtClean="0"/>
              <a:t>eCommerce</a:t>
            </a:r>
            <a:r>
              <a:rPr lang="en-US" sz="4000" b="1" dirty="0" smtClean="0"/>
              <a:t> Site</a:t>
            </a:r>
            <a:endParaRPr lang="en-US" sz="4000" b="1" dirty="0"/>
          </a:p>
        </p:txBody>
      </p:sp>
      <p:cxnSp>
        <p:nvCxnSpPr>
          <p:cNvPr id="5" name="Straight Arrow Connector 4"/>
          <p:cNvCxnSpPr/>
          <p:nvPr/>
        </p:nvCxnSpPr>
        <p:spPr>
          <a:xfrm flipH="1">
            <a:off x="4479010" y="1286359"/>
            <a:ext cx="77492" cy="82141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355024" y="929898"/>
            <a:ext cx="3762761" cy="369332"/>
          </a:xfrm>
          <a:prstGeom prst="rect">
            <a:avLst/>
          </a:prstGeom>
          <a:noFill/>
        </p:spPr>
        <p:txBody>
          <a:bodyPr wrap="none" rtlCol="0">
            <a:spAutoFit/>
          </a:bodyPr>
          <a:lstStyle/>
          <a:p>
            <a:r>
              <a:rPr lang="en-US" dirty="0" smtClean="0"/>
              <a:t>Home Page Keeps Pinterest Interested</a:t>
            </a:r>
            <a:endParaRPr lang="en-US" dirty="0"/>
          </a:p>
        </p:txBody>
      </p:sp>
      <p:cxnSp>
        <p:nvCxnSpPr>
          <p:cNvPr id="7" name="Straight Arrow Connector 6"/>
          <p:cNvCxnSpPr/>
          <p:nvPr/>
        </p:nvCxnSpPr>
        <p:spPr>
          <a:xfrm flipV="1">
            <a:off x="2045776" y="3735092"/>
            <a:ext cx="2355743" cy="1162372"/>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02957" y="5005951"/>
            <a:ext cx="1813301" cy="923330"/>
          </a:xfrm>
          <a:prstGeom prst="rect">
            <a:avLst/>
          </a:prstGeom>
          <a:noFill/>
        </p:spPr>
        <p:txBody>
          <a:bodyPr wrap="square" rtlCol="0">
            <a:spAutoFit/>
          </a:bodyPr>
          <a:lstStyle/>
          <a:p>
            <a:r>
              <a:rPr lang="en-US" dirty="0" smtClean="0"/>
              <a:t>Product Pages are Poor Entry Points</a:t>
            </a:r>
            <a:endParaRPr lang="en-US" dirty="0"/>
          </a:p>
        </p:txBody>
      </p:sp>
    </p:spTree>
    <p:extLst>
      <p:ext uri="{BB962C8B-B14F-4D97-AF65-F5344CB8AC3E}">
        <p14:creationId xmlns:p14="http://schemas.microsoft.com/office/powerpoint/2010/main" val="41959171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2957" y="2538248"/>
            <a:ext cx="6358086" cy="3354765"/>
          </a:xfrm>
          <a:prstGeom prst="rect">
            <a:avLst/>
          </a:prstGeom>
          <a:noFill/>
        </p:spPr>
        <p:txBody>
          <a:bodyPr wrap="none" rtlCol="0">
            <a:spAutoFit/>
          </a:bodyPr>
          <a:lstStyle/>
          <a:p>
            <a:pPr algn="ctr"/>
            <a:r>
              <a:rPr lang="en-US" sz="4400" dirty="0" smtClean="0"/>
              <a:t>Don’t Think. Know.</a:t>
            </a:r>
          </a:p>
          <a:p>
            <a:pPr algn="ctr"/>
            <a:r>
              <a:rPr lang="en-US" sz="2800" dirty="0" smtClean="0"/>
              <a:t>Conversion Catalyst Consulting</a:t>
            </a:r>
          </a:p>
          <a:p>
            <a:pPr algn="ctr"/>
            <a:r>
              <a:rPr lang="en-US" sz="2800" dirty="0" smtClean="0"/>
              <a:t>PPC Landing Page Optimization</a:t>
            </a:r>
          </a:p>
          <a:p>
            <a:pPr algn="ctr"/>
            <a:r>
              <a:rPr lang="en-US" sz="2800" dirty="0" smtClean="0"/>
              <a:t>Video that Converts</a:t>
            </a:r>
          </a:p>
          <a:p>
            <a:pPr algn="ctr"/>
            <a:r>
              <a:rPr lang="en-US" sz="2800" dirty="0" smtClean="0"/>
              <a:t>Analytics</a:t>
            </a:r>
          </a:p>
          <a:p>
            <a:pPr algn="ctr"/>
            <a:r>
              <a:rPr lang="en-US" sz="2800" dirty="0" smtClean="0"/>
              <a:t>Visitor Personas</a:t>
            </a:r>
          </a:p>
          <a:p>
            <a:pPr algn="ctr"/>
            <a:r>
              <a:rPr lang="en-US" sz="2800" dirty="0" smtClean="0"/>
              <a:t>Feared by Competitors Across the Internet</a:t>
            </a:r>
            <a:endParaRPr lang="en-US" sz="2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3416" y="173421"/>
            <a:ext cx="1917169" cy="2412124"/>
          </a:xfrm>
          <a:prstGeom prst="rect">
            <a:avLst/>
          </a:prstGeom>
        </p:spPr>
      </p:pic>
    </p:spTree>
    <p:extLst>
      <p:ext uri="{BB962C8B-B14F-4D97-AF65-F5344CB8AC3E}">
        <p14:creationId xmlns:p14="http://schemas.microsoft.com/office/powerpoint/2010/main" val="353748206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8892"/>
            <a:ext cx="9144000" cy="5620215"/>
          </a:xfrm>
          <a:prstGeom prst="rect">
            <a:avLst/>
          </a:prstGeom>
        </p:spPr>
      </p:pic>
      <p:sp>
        <p:nvSpPr>
          <p:cNvPr id="3" name="TextBox 2"/>
          <p:cNvSpPr txBox="1"/>
          <p:nvPr/>
        </p:nvSpPr>
        <p:spPr>
          <a:xfrm>
            <a:off x="5191932" y="5253926"/>
            <a:ext cx="3643241" cy="707886"/>
          </a:xfrm>
          <a:prstGeom prst="rect">
            <a:avLst/>
          </a:prstGeom>
          <a:noFill/>
        </p:spPr>
        <p:txBody>
          <a:bodyPr wrap="none" rtlCol="0">
            <a:spAutoFit/>
          </a:bodyPr>
          <a:lstStyle/>
          <a:p>
            <a:r>
              <a:rPr lang="en-US" sz="4000" b="1" dirty="0" err="1" smtClean="0"/>
              <a:t>eCommerce</a:t>
            </a:r>
            <a:r>
              <a:rPr lang="en-US" sz="4000" b="1" dirty="0" smtClean="0"/>
              <a:t> Site</a:t>
            </a:r>
            <a:endParaRPr lang="en-US" sz="4000" b="1" dirty="0"/>
          </a:p>
        </p:txBody>
      </p:sp>
      <p:cxnSp>
        <p:nvCxnSpPr>
          <p:cNvPr id="4" name="Straight Arrow Connector 3"/>
          <p:cNvCxnSpPr>
            <a:stCxn id="5" idx="2"/>
          </p:cNvCxnSpPr>
          <p:nvPr/>
        </p:nvCxnSpPr>
        <p:spPr>
          <a:xfrm flipH="1">
            <a:off x="4417019" y="1868725"/>
            <a:ext cx="1263110" cy="73499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293031" y="945395"/>
            <a:ext cx="2774196" cy="923330"/>
          </a:xfrm>
          <a:prstGeom prst="rect">
            <a:avLst/>
          </a:prstGeom>
          <a:noFill/>
        </p:spPr>
        <p:txBody>
          <a:bodyPr wrap="square" rtlCol="0">
            <a:spAutoFit/>
          </a:bodyPr>
          <a:lstStyle/>
          <a:p>
            <a:r>
              <a:rPr lang="en-US" dirty="0" smtClean="0"/>
              <a:t>Product Pages are Poor Entry Points for Facebook, too</a:t>
            </a:r>
            <a:endParaRPr lang="en-US" dirty="0"/>
          </a:p>
        </p:txBody>
      </p:sp>
    </p:spTree>
    <p:extLst>
      <p:ext uri="{BB962C8B-B14F-4D97-AF65-F5344CB8AC3E}">
        <p14:creationId xmlns:p14="http://schemas.microsoft.com/office/powerpoint/2010/main" val="32208324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1055" y="2926234"/>
            <a:ext cx="3434811" cy="824356"/>
          </a:xfrm>
          <a:prstGeom prst="rect">
            <a:avLst/>
          </a:prstGeom>
        </p:spPr>
      </p:pic>
      <p:sp>
        <p:nvSpPr>
          <p:cNvPr id="4" name="TextBox 3"/>
          <p:cNvSpPr txBox="1"/>
          <p:nvPr/>
        </p:nvSpPr>
        <p:spPr>
          <a:xfrm>
            <a:off x="3130658" y="1487837"/>
            <a:ext cx="2805192" cy="584775"/>
          </a:xfrm>
          <a:prstGeom prst="rect">
            <a:avLst/>
          </a:prstGeom>
          <a:noFill/>
        </p:spPr>
        <p:txBody>
          <a:bodyPr wrap="none" rtlCol="0">
            <a:spAutoFit/>
          </a:bodyPr>
          <a:lstStyle/>
          <a:p>
            <a:r>
              <a:rPr lang="en-US" sz="3200" b="1" dirty="0" smtClean="0">
                <a:solidFill>
                  <a:schemeClr val="bg1"/>
                </a:solidFill>
              </a:rPr>
              <a:t>URL </a:t>
            </a:r>
            <a:r>
              <a:rPr lang="en-US" sz="3200" b="1" dirty="0" err="1" smtClean="0">
                <a:solidFill>
                  <a:schemeClr val="bg1"/>
                </a:solidFill>
              </a:rPr>
              <a:t>Shorteners</a:t>
            </a:r>
            <a:endParaRPr lang="en-US" sz="3200" b="1"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547" y="4011721"/>
            <a:ext cx="1911377" cy="866721"/>
          </a:xfrm>
          <a:prstGeom prst="rect">
            <a:avLst/>
          </a:prstGeom>
        </p:spPr>
      </p:pic>
      <p:sp>
        <p:nvSpPr>
          <p:cNvPr id="10" name="Title 9"/>
          <p:cNvSpPr>
            <a:spLocks noGrp="1"/>
          </p:cNvSpPr>
          <p:nvPr>
            <p:ph type="title"/>
          </p:nvPr>
        </p:nvSpPr>
        <p:spPr/>
        <p:txBody>
          <a:bodyPr/>
          <a:lstStyle/>
          <a:p>
            <a:r>
              <a:rPr lang="en-US" dirty="0" smtClean="0"/>
              <a:t>Homing Beacons</a:t>
            </a:r>
            <a:endParaRPr lang="en-US" dirty="0"/>
          </a:p>
        </p:txBody>
      </p:sp>
    </p:spTree>
    <p:extLst>
      <p:ext uri="{BB962C8B-B14F-4D97-AF65-F5344CB8AC3E}">
        <p14:creationId xmlns:p14="http://schemas.microsoft.com/office/powerpoint/2010/main" val="347006651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2571" y="3811209"/>
            <a:ext cx="4181475" cy="109537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5946" y="5173769"/>
            <a:ext cx="4857750" cy="942975"/>
          </a:xfrm>
          <a:prstGeom prst="rect">
            <a:avLst/>
          </a:prstGeom>
        </p:spPr>
      </p:pic>
      <p:sp>
        <p:nvSpPr>
          <p:cNvPr id="9" name="TextBox 8"/>
          <p:cNvSpPr txBox="1"/>
          <p:nvPr/>
        </p:nvSpPr>
        <p:spPr>
          <a:xfrm>
            <a:off x="5362414" y="2262752"/>
            <a:ext cx="2462341" cy="1077218"/>
          </a:xfrm>
          <a:prstGeom prst="rect">
            <a:avLst/>
          </a:prstGeom>
          <a:noFill/>
        </p:spPr>
        <p:txBody>
          <a:bodyPr wrap="none" rtlCol="0">
            <a:spAutoFit/>
          </a:bodyPr>
          <a:lstStyle>
            <a:defPPr>
              <a:defRPr lang="en-US"/>
            </a:defPPr>
            <a:lvl1pPr>
              <a:defRPr sz="3200" b="1">
                <a:solidFill>
                  <a:schemeClr val="bg1"/>
                </a:solidFill>
              </a:defRPr>
            </a:lvl1pPr>
          </a:lstStyle>
          <a:p>
            <a:r>
              <a:rPr lang="en-US" dirty="0"/>
              <a:t>Social Media</a:t>
            </a:r>
          </a:p>
          <a:p>
            <a:r>
              <a:rPr lang="en-US" dirty="0"/>
              <a:t>Management</a:t>
            </a:r>
          </a:p>
        </p:txBody>
      </p:sp>
      <p:sp>
        <p:nvSpPr>
          <p:cNvPr id="10" name="Title 9"/>
          <p:cNvSpPr>
            <a:spLocks noGrp="1"/>
          </p:cNvSpPr>
          <p:nvPr>
            <p:ph type="title"/>
          </p:nvPr>
        </p:nvSpPr>
        <p:spPr/>
        <p:txBody>
          <a:bodyPr/>
          <a:lstStyle/>
          <a:p>
            <a:r>
              <a:rPr lang="en-US" dirty="0" smtClean="0"/>
              <a:t>Mission Control</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414" y="3586375"/>
            <a:ext cx="2960176" cy="1828508"/>
          </a:xfrm>
          <a:prstGeom prst="rect">
            <a:avLst/>
          </a:prstGeom>
        </p:spPr>
      </p:pic>
      <p:sp>
        <p:nvSpPr>
          <p:cNvPr id="11" name="TextBox 10"/>
          <p:cNvSpPr txBox="1"/>
          <p:nvPr/>
        </p:nvSpPr>
        <p:spPr>
          <a:xfrm>
            <a:off x="1472339" y="2510724"/>
            <a:ext cx="1730345" cy="584775"/>
          </a:xfrm>
          <a:prstGeom prst="rect">
            <a:avLst/>
          </a:prstGeom>
          <a:noFill/>
        </p:spPr>
        <p:txBody>
          <a:bodyPr wrap="none" rtlCol="0">
            <a:spAutoFit/>
          </a:bodyPr>
          <a:lstStyle>
            <a:defPPr>
              <a:defRPr lang="en-US"/>
            </a:defPPr>
            <a:lvl1pPr>
              <a:defRPr sz="3200" b="1">
                <a:solidFill>
                  <a:schemeClr val="bg1"/>
                </a:solidFill>
              </a:defRPr>
            </a:lvl1pPr>
          </a:lstStyle>
          <a:p>
            <a:r>
              <a:rPr lang="en-US" dirty="0" smtClean="0"/>
              <a:t>Analytics</a:t>
            </a:r>
            <a:endParaRPr lang="en-US" dirty="0"/>
          </a:p>
        </p:txBody>
      </p:sp>
    </p:spTree>
    <p:extLst>
      <p:ext uri="{BB962C8B-B14F-4D97-AF65-F5344CB8AC3E}">
        <p14:creationId xmlns:p14="http://schemas.microsoft.com/office/powerpoint/2010/main" val="14679005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03501" y="309160"/>
            <a:ext cx="4468499" cy="3348439"/>
          </a:xfrm>
        </p:spPr>
        <p:txBody>
          <a:bodyPr>
            <a:normAutofit/>
          </a:bodyPr>
          <a:lstStyle/>
          <a:p>
            <a:r>
              <a:rPr lang="en-US" dirty="0" smtClean="0"/>
              <a:t>SO… What would you do if you got a chance to be published on Social Media Examiner?</a:t>
            </a:r>
            <a:endParaRPr lang="en-US" sz="3600" b="1" dirty="0">
              <a:solidFill>
                <a:schemeClr val="tx1"/>
              </a:solidFill>
            </a:endParaRPr>
          </a:p>
        </p:txBody>
      </p:sp>
      <p:pic>
        <p:nvPicPr>
          <p:cNvPr id="12" name="Picture 11"/>
          <p:cNvPicPr>
            <a:picLocks noChangeAspect="1"/>
          </p:cNvPicPr>
          <p:nvPr/>
        </p:nvPicPr>
        <p:blipFill>
          <a:blip r:embed="rId2"/>
          <a:stretch>
            <a:fillRect/>
          </a:stretch>
        </p:blipFill>
        <p:spPr>
          <a:xfrm>
            <a:off x="5102943" y="-1"/>
            <a:ext cx="3253670" cy="6880221"/>
          </a:xfrm>
          <a:prstGeom prst="rect">
            <a:avLst/>
          </a:prstGeom>
        </p:spPr>
      </p:pic>
    </p:spTree>
    <p:extLst>
      <p:ext uri="{BB962C8B-B14F-4D97-AF65-F5344CB8AC3E}">
        <p14:creationId xmlns:p14="http://schemas.microsoft.com/office/powerpoint/2010/main" val="14811812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28600" y="228600"/>
            <a:ext cx="8610600" cy="1553706"/>
          </a:xfrm>
        </p:spPr>
        <p:txBody>
          <a:bodyPr>
            <a:noAutofit/>
          </a:bodyPr>
          <a:lstStyle/>
          <a:p>
            <a:r>
              <a:rPr lang="en-US" sz="3600" dirty="0"/>
              <a:t>1. Come up with an </a:t>
            </a:r>
            <a:r>
              <a:rPr lang="en-US" sz="3600" dirty="0" smtClean="0">
                <a:ln w="18415" cmpd="sng">
                  <a:solidFill>
                    <a:schemeClr val="accent2">
                      <a:lumMod val="60000"/>
                      <a:lumOff val="40000"/>
                    </a:schemeClr>
                  </a:solidFill>
                  <a:prstDash val="solid"/>
                </a:ln>
                <a:solidFill>
                  <a:schemeClr val="accent2">
                    <a:lumMod val="60000"/>
                    <a:lumOff val="40000"/>
                  </a:schemeClr>
                </a:solidFill>
              </a:rPr>
              <a:t>Offer </a:t>
            </a:r>
            <a:r>
              <a:rPr lang="en-US" sz="3600" dirty="0"/>
              <a:t>that appeals to these visitors (who aren’t looking for books necessarily</a:t>
            </a:r>
            <a:r>
              <a:rPr lang="en-US" sz="3600" dirty="0" smtClean="0"/>
              <a:t>)</a:t>
            </a:r>
            <a:endParaRPr lang="en-US" sz="3600" dirty="0"/>
          </a:p>
        </p:txBody>
      </p:sp>
      <p:grpSp>
        <p:nvGrpSpPr>
          <p:cNvPr id="3" name="Group 2"/>
          <p:cNvGrpSpPr/>
          <p:nvPr/>
        </p:nvGrpSpPr>
        <p:grpSpPr>
          <a:xfrm>
            <a:off x="349341" y="2067729"/>
            <a:ext cx="1424286" cy="1331553"/>
            <a:chOff x="1854494" y="1574911"/>
            <a:chExt cx="838200" cy="783626"/>
          </a:xfrm>
        </p:grpSpPr>
        <p:sp>
          <p:nvSpPr>
            <p:cNvPr id="4" name="Rectangle 3"/>
            <p:cNvSpPr/>
            <p:nvPr/>
          </p:nvSpPr>
          <p:spPr>
            <a:xfrm>
              <a:off x="1854494" y="1574911"/>
              <a:ext cx="838200" cy="762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prstClr val="white"/>
                  </a:solidFill>
                </a:rPr>
                <a:t>Of</a:t>
              </a:r>
            </a:p>
          </p:txBody>
        </p:sp>
        <p:sp>
          <p:nvSpPr>
            <p:cNvPr id="5" name="TextBox 4"/>
            <p:cNvSpPr txBox="1"/>
            <p:nvPr/>
          </p:nvSpPr>
          <p:spPr>
            <a:xfrm>
              <a:off x="1858267" y="2086845"/>
              <a:ext cx="830655" cy="271692"/>
            </a:xfrm>
            <a:prstGeom prst="rect">
              <a:avLst/>
            </a:prstGeom>
            <a:noFill/>
          </p:spPr>
          <p:txBody>
            <a:bodyPr wrap="square" rtlCol="0">
              <a:spAutoFit/>
            </a:bodyPr>
            <a:lstStyle/>
            <a:p>
              <a:pPr algn="ctr"/>
              <a:r>
                <a:rPr lang="en-US" sz="2400" b="1" dirty="0" smtClean="0">
                  <a:solidFill>
                    <a:prstClr val="white"/>
                  </a:solidFill>
                </a:rPr>
                <a:t>Offer</a:t>
              </a:r>
              <a:endParaRPr lang="en-US" sz="4000" b="1" dirty="0">
                <a:solidFill>
                  <a:prstClr val="white"/>
                </a:solidFill>
              </a:endParaRPr>
            </a:p>
          </p:txBody>
        </p:sp>
      </p:grpSp>
      <p:grpSp>
        <p:nvGrpSpPr>
          <p:cNvPr id="6" name="Group 5"/>
          <p:cNvGrpSpPr/>
          <p:nvPr/>
        </p:nvGrpSpPr>
        <p:grpSpPr>
          <a:xfrm>
            <a:off x="349341" y="4138048"/>
            <a:ext cx="1394847" cy="1425843"/>
            <a:chOff x="15487650" y="8370888"/>
            <a:chExt cx="1673225" cy="1519237"/>
          </a:xfrm>
        </p:grpSpPr>
        <p:sp>
          <p:nvSpPr>
            <p:cNvPr id="7" name="Rectangle 6"/>
            <p:cNvSpPr/>
            <p:nvPr/>
          </p:nvSpPr>
          <p:spPr>
            <a:xfrm>
              <a:off x="15487650" y="8370888"/>
              <a:ext cx="1673225" cy="151923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prstClr val="white"/>
                  </a:solidFill>
                  <a:sym typeface="Gill Sans" charset="0"/>
                </a:rPr>
                <a:t>Fm</a:t>
              </a:r>
              <a:endParaRPr lang="en-US" sz="6000" b="1" dirty="0">
                <a:solidFill>
                  <a:prstClr val="white"/>
                </a:solidFill>
                <a:sym typeface="Gill Sans" charset="0"/>
              </a:endParaRPr>
            </a:p>
          </p:txBody>
        </p:sp>
        <p:sp>
          <p:nvSpPr>
            <p:cNvPr id="8" name="TextBox 7"/>
            <p:cNvSpPr txBox="1">
              <a:spLocks noChangeArrowheads="1"/>
            </p:cNvSpPr>
            <p:nvPr/>
          </p:nvSpPr>
          <p:spPr bwMode="auto">
            <a:xfrm>
              <a:off x="15495588" y="9391648"/>
              <a:ext cx="1657350" cy="399949"/>
            </a:xfrm>
            <a:prstGeom prst="rect">
              <a:avLst/>
            </a:prstGeom>
            <a:no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6000" b="1">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dirty="0">
                  <a:sym typeface="Gill Sans" pitchFamily="-84" charset="0"/>
                </a:rPr>
                <a:t>Form</a:t>
              </a:r>
            </a:p>
          </p:txBody>
        </p:sp>
      </p:grpSp>
      <p:sp>
        <p:nvSpPr>
          <p:cNvPr id="9" name="TextBox 8"/>
          <p:cNvSpPr txBox="1"/>
          <p:nvPr/>
        </p:nvSpPr>
        <p:spPr>
          <a:xfrm>
            <a:off x="2448732" y="4355024"/>
            <a:ext cx="5920353" cy="954107"/>
          </a:xfrm>
          <a:prstGeom prst="rect">
            <a:avLst/>
          </a:prstGeom>
          <a:noFill/>
        </p:spPr>
        <p:txBody>
          <a:bodyPr wrap="square" rtlCol="0">
            <a:spAutoFit/>
          </a:bodyPr>
          <a:lstStyle/>
          <a:p>
            <a:r>
              <a:rPr lang="en-US" sz="2800" b="1" dirty="0" smtClean="0"/>
              <a:t>Simply provide your name and email address.</a:t>
            </a:r>
            <a:endParaRPr lang="en-US" sz="2800" b="1" dirty="0"/>
          </a:p>
        </p:txBody>
      </p:sp>
      <p:sp>
        <p:nvSpPr>
          <p:cNvPr id="10" name="TextBox 9"/>
          <p:cNvSpPr txBox="1"/>
          <p:nvPr/>
        </p:nvSpPr>
        <p:spPr>
          <a:xfrm>
            <a:off x="2402237" y="2495227"/>
            <a:ext cx="5731697" cy="523220"/>
          </a:xfrm>
          <a:prstGeom prst="rect">
            <a:avLst/>
          </a:prstGeom>
          <a:noFill/>
        </p:spPr>
        <p:txBody>
          <a:bodyPr wrap="none" rtlCol="0">
            <a:spAutoFit/>
          </a:bodyPr>
          <a:lstStyle/>
          <a:p>
            <a:r>
              <a:rPr lang="en-US" sz="2800" b="1" dirty="0" smtClean="0"/>
              <a:t>Download a free chapter of my book.</a:t>
            </a:r>
            <a:endParaRPr lang="en-US" sz="2800" b="1" dirty="0"/>
          </a:p>
        </p:txBody>
      </p:sp>
    </p:spTree>
    <p:extLst>
      <p:ext uri="{BB962C8B-B14F-4D97-AF65-F5344CB8AC3E}">
        <p14:creationId xmlns:p14="http://schemas.microsoft.com/office/powerpoint/2010/main" val="127738296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1396419" y="1433015"/>
            <a:ext cx="6418750" cy="5424985"/>
          </a:xfrm>
          <a:prstGeom prst="rect">
            <a:avLst/>
          </a:prstGeom>
        </p:spPr>
      </p:pic>
      <p:sp>
        <p:nvSpPr>
          <p:cNvPr id="3" name="Title 2"/>
          <p:cNvSpPr>
            <a:spLocks noGrp="1"/>
          </p:cNvSpPr>
          <p:nvPr>
            <p:ph type="title"/>
          </p:nvPr>
        </p:nvSpPr>
        <p:spPr/>
        <p:txBody>
          <a:bodyPr>
            <a:noAutofit/>
          </a:bodyPr>
          <a:lstStyle/>
          <a:p>
            <a:pPr algn="l"/>
            <a:r>
              <a:rPr lang="en-US" sz="3600" dirty="0"/>
              <a:t>2. Create a Landing Page that </a:t>
            </a:r>
            <a:r>
              <a:rPr lang="en-US" sz="3600" dirty="0">
                <a:solidFill>
                  <a:schemeClr val="accent3">
                    <a:lumMod val="60000"/>
                    <a:lumOff val="40000"/>
                  </a:schemeClr>
                </a:solidFill>
              </a:rPr>
              <a:t>Keeps the promise</a:t>
            </a:r>
            <a:r>
              <a:rPr lang="en-US" sz="3600" dirty="0"/>
              <a:t> and </a:t>
            </a:r>
            <a:r>
              <a:rPr lang="en-US" sz="3600" dirty="0">
                <a:solidFill>
                  <a:schemeClr val="accent3">
                    <a:lumMod val="60000"/>
                    <a:lumOff val="40000"/>
                  </a:schemeClr>
                </a:solidFill>
              </a:rPr>
              <a:t>gets them to take </a:t>
            </a:r>
            <a:r>
              <a:rPr lang="en-US" sz="3600" dirty="0" smtClean="0">
                <a:solidFill>
                  <a:schemeClr val="accent3">
                    <a:lumMod val="60000"/>
                    <a:lumOff val="40000"/>
                  </a:schemeClr>
                </a:solidFill>
              </a:rPr>
              <a:t>action.</a:t>
            </a:r>
            <a:endParaRPr lang="en-US" sz="3600" dirty="0"/>
          </a:p>
        </p:txBody>
      </p:sp>
      <p:sp>
        <p:nvSpPr>
          <p:cNvPr id="5" name="TextBox 4"/>
          <p:cNvSpPr txBox="1"/>
          <p:nvPr/>
        </p:nvSpPr>
        <p:spPr>
          <a:xfrm>
            <a:off x="381000" y="3019851"/>
            <a:ext cx="928459" cy="523220"/>
          </a:xfrm>
          <a:prstGeom prst="rect">
            <a:avLst/>
          </a:prstGeom>
          <a:noFill/>
        </p:spPr>
        <p:txBody>
          <a:bodyPr wrap="none" rtlCol="0">
            <a:spAutoFit/>
          </a:bodyPr>
          <a:lstStyle/>
          <a:p>
            <a:r>
              <a:rPr lang="en-US" sz="2800" b="1" dirty="0" smtClean="0"/>
              <a:t>Trust</a:t>
            </a:r>
            <a:endParaRPr lang="en-US" b="1" dirty="0"/>
          </a:p>
        </p:txBody>
      </p:sp>
      <p:cxnSp>
        <p:nvCxnSpPr>
          <p:cNvPr id="7" name="Straight Arrow Connector 6"/>
          <p:cNvCxnSpPr/>
          <p:nvPr/>
        </p:nvCxnSpPr>
        <p:spPr>
          <a:xfrm>
            <a:off x="1091821" y="2347415"/>
            <a:ext cx="409433" cy="464024"/>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958066" y="2261547"/>
            <a:ext cx="928459" cy="523220"/>
          </a:xfrm>
          <a:prstGeom prst="rect">
            <a:avLst/>
          </a:prstGeom>
          <a:noFill/>
        </p:spPr>
        <p:txBody>
          <a:bodyPr wrap="square" rtlCol="0">
            <a:spAutoFit/>
          </a:bodyPr>
          <a:lstStyle/>
          <a:p>
            <a:r>
              <a:rPr lang="en-US" sz="2800" b="1" dirty="0" smtClean="0"/>
              <a:t>Trust</a:t>
            </a:r>
            <a:endParaRPr lang="en-US" b="1" dirty="0"/>
          </a:p>
        </p:txBody>
      </p:sp>
      <p:cxnSp>
        <p:nvCxnSpPr>
          <p:cNvPr id="9" name="Straight Arrow Connector 8"/>
          <p:cNvCxnSpPr/>
          <p:nvPr/>
        </p:nvCxnSpPr>
        <p:spPr>
          <a:xfrm flipH="1">
            <a:off x="7219666" y="2781300"/>
            <a:ext cx="1181385" cy="958187"/>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94648" y="4684879"/>
            <a:ext cx="997837" cy="523220"/>
          </a:xfrm>
          <a:prstGeom prst="rect">
            <a:avLst/>
          </a:prstGeom>
          <a:noFill/>
        </p:spPr>
        <p:txBody>
          <a:bodyPr wrap="none" rtlCol="0">
            <a:spAutoFit/>
          </a:bodyPr>
          <a:lstStyle/>
          <a:p>
            <a:r>
              <a:rPr lang="en-US" sz="2800" b="1" dirty="0" smtClean="0"/>
              <a:t>Proof</a:t>
            </a:r>
            <a:endParaRPr lang="en-US" b="1" dirty="0"/>
          </a:p>
        </p:txBody>
      </p:sp>
      <p:cxnSp>
        <p:nvCxnSpPr>
          <p:cNvPr id="22" name="Straight Arrow Connector 21"/>
          <p:cNvCxnSpPr/>
          <p:nvPr/>
        </p:nvCxnSpPr>
        <p:spPr>
          <a:xfrm>
            <a:off x="1433015" y="4981433"/>
            <a:ext cx="900752" cy="136477"/>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58171" y="1791554"/>
            <a:ext cx="1097736" cy="523220"/>
          </a:xfrm>
          <a:prstGeom prst="rect">
            <a:avLst/>
          </a:prstGeom>
          <a:noFill/>
        </p:spPr>
        <p:txBody>
          <a:bodyPr wrap="none" rtlCol="0">
            <a:spAutoFit/>
          </a:bodyPr>
          <a:lstStyle/>
          <a:p>
            <a:r>
              <a:rPr lang="en-US" sz="2800" b="1" dirty="0" smtClean="0"/>
              <a:t>Image</a:t>
            </a:r>
            <a:endParaRPr lang="en-US" b="1" dirty="0"/>
          </a:p>
        </p:txBody>
      </p:sp>
      <p:cxnSp>
        <p:nvCxnSpPr>
          <p:cNvPr id="25" name="Straight Arrow Connector 24"/>
          <p:cNvCxnSpPr/>
          <p:nvPr/>
        </p:nvCxnSpPr>
        <p:spPr>
          <a:xfrm flipV="1">
            <a:off x="526816" y="3534770"/>
            <a:ext cx="933495" cy="17061"/>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105469" y="2347415"/>
            <a:ext cx="1282889" cy="450376"/>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56433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l"/>
            <a:r>
              <a:rPr lang="en-US" dirty="0"/>
              <a:t>3. Create a link using a </a:t>
            </a:r>
            <a:r>
              <a:rPr lang="en-US" dirty="0">
                <a:solidFill>
                  <a:schemeClr val="accent4">
                    <a:lumMod val="40000"/>
                    <a:lumOff val="60000"/>
                  </a:schemeClr>
                </a:solidFill>
              </a:rPr>
              <a:t>URL </a:t>
            </a:r>
            <a:r>
              <a:rPr lang="en-US" dirty="0" err="1">
                <a:solidFill>
                  <a:schemeClr val="accent4">
                    <a:lumMod val="40000"/>
                    <a:lumOff val="60000"/>
                  </a:schemeClr>
                </a:solidFill>
              </a:rPr>
              <a:t>Shortener</a:t>
            </a:r>
            <a:r>
              <a:rPr lang="en-US" dirty="0"/>
              <a:t> so I can track the clicks</a:t>
            </a:r>
            <a:r>
              <a:rPr lang="en-US" dirty="0" smtClean="0"/>
              <a:t>.</a:t>
            </a:r>
            <a:endParaRPr lang="en-US" dirty="0"/>
          </a:p>
        </p:txBody>
      </p:sp>
      <p:sp>
        <p:nvSpPr>
          <p:cNvPr id="5" name="Content Placeholder 4"/>
          <p:cNvSpPr>
            <a:spLocks noGrp="1"/>
          </p:cNvSpPr>
          <p:nvPr>
            <p:ph idx="1"/>
          </p:nvPr>
        </p:nvSpPr>
        <p:spPr>
          <a:xfrm>
            <a:off x="457200" y="2882685"/>
            <a:ext cx="8229600" cy="3243478"/>
          </a:xfrm>
        </p:spPr>
        <p:txBody>
          <a:bodyPr/>
          <a:lstStyle/>
          <a:p>
            <a:pPr marL="0" indent="0" algn="ctr">
              <a:buNone/>
            </a:pPr>
            <a:r>
              <a:rPr lang="en-US" b="1" dirty="0" smtClean="0"/>
              <a:t>http://conversci.com/freechapter</a:t>
            </a:r>
            <a:endParaRPr lang="en-US" b="1" dirty="0"/>
          </a:p>
        </p:txBody>
      </p:sp>
    </p:spTree>
    <p:extLst>
      <p:ext uri="{BB962C8B-B14F-4D97-AF65-F5344CB8AC3E}">
        <p14:creationId xmlns:p14="http://schemas.microsoft.com/office/powerpoint/2010/main" val="144941001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err="1"/>
              <a:t>Capítulo</a:t>
            </a:r>
            <a:r>
              <a:rPr lang="en-US" dirty="0"/>
              <a:t> </a:t>
            </a:r>
            <a:r>
              <a:rPr lang="en-US" dirty="0" smtClean="0"/>
              <a:t>Gratis </a:t>
            </a:r>
            <a:r>
              <a:rPr lang="en-US" dirty="0"/>
              <a:t>en </a:t>
            </a:r>
            <a:r>
              <a:rPr lang="en-US" dirty="0" smtClean="0"/>
              <a:t>Español</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01" y="830680"/>
            <a:ext cx="6096851" cy="4572638"/>
          </a:xfrm>
          <a:prstGeom prst="rect">
            <a:avLst/>
          </a:prstGeom>
        </p:spPr>
      </p:pic>
      <p:sp>
        <p:nvSpPr>
          <p:cNvPr id="7" name="TextBox 6"/>
          <p:cNvSpPr txBox="1"/>
          <p:nvPr/>
        </p:nvSpPr>
        <p:spPr>
          <a:xfrm>
            <a:off x="5602130" y="1275543"/>
            <a:ext cx="3095968" cy="1754326"/>
          </a:xfrm>
          <a:prstGeom prst="rect">
            <a:avLst/>
          </a:prstGeom>
          <a:noFill/>
        </p:spPr>
        <p:txBody>
          <a:bodyPr wrap="square" rtlCol="0">
            <a:spAutoFit/>
          </a:bodyPr>
          <a:lstStyle/>
          <a:p>
            <a:r>
              <a:rPr lang="en-US" dirty="0"/>
              <a:t>En </a:t>
            </a:r>
            <a:r>
              <a:rPr lang="en-US" dirty="0" err="1"/>
              <a:t>este</a:t>
            </a:r>
            <a:r>
              <a:rPr lang="en-US" dirty="0"/>
              <a:t> </a:t>
            </a:r>
            <a:r>
              <a:rPr lang="en-US" dirty="0" err="1"/>
              <a:t>capítulo</a:t>
            </a:r>
            <a:r>
              <a:rPr lang="en-US" dirty="0"/>
              <a:t> </a:t>
            </a:r>
            <a:r>
              <a:rPr lang="en-US" dirty="0" err="1"/>
              <a:t>aprenderás</a:t>
            </a:r>
            <a:r>
              <a:rPr lang="en-US" dirty="0"/>
              <a:t> </a:t>
            </a:r>
            <a:r>
              <a:rPr lang="en-US" dirty="0" err="1"/>
              <a:t>cómo</a:t>
            </a:r>
            <a:r>
              <a:rPr lang="en-US" dirty="0"/>
              <a:t> </a:t>
            </a:r>
            <a:r>
              <a:rPr lang="en-US" dirty="0" err="1"/>
              <a:t>poner</a:t>
            </a:r>
            <a:r>
              <a:rPr lang="en-US" dirty="0"/>
              <a:t> en </a:t>
            </a:r>
            <a:r>
              <a:rPr lang="en-US" dirty="0" err="1"/>
              <a:t>marcha</a:t>
            </a:r>
            <a:r>
              <a:rPr lang="en-US" dirty="0"/>
              <a:t> </a:t>
            </a:r>
            <a:r>
              <a:rPr lang="en-US" dirty="0" err="1"/>
              <a:t>tu</a:t>
            </a:r>
            <a:r>
              <a:rPr lang="en-US" dirty="0"/>
              <a:t/>
            </a:r>
            <a:br>
              <a:rPr lang="en-US" dirty="0"/>
            </a:br>
            <a:r>
              <a:rPr lang="en-US" dirty="0" err="1"/>
              <a:t>propia</a:t>
            </a:r>
            <a:r>
              <a:rPr lang="en-US" dirty="0"/>
              <a:t> </a:t>
            </a:r>
            <a:r>
              <a:rPr lang="en-US" dirty="0" err="1"/>
              <a:t>fórmula</a:t>
            </a:r>
            <a:r>
              <a:rPr lang="en-US" dirty="0"/>
              <a:t> para </a:t>
            </a:r>
            <a:r>
              <a:rPr lang="en-US" dirty="0" err="1"/>
              <a:t>atraer</a:t>
            </a:r>
            <a:r>
              <a:rPr lang="en-US" dirty="0"/>
              <a:t> </a:t>
            </a:r>
            <a:r>
              <a:rPr lang="en-US" dirty="0" err="1"/>
              <a:t>más</a:t>
            </a:r>
            <a:r>
              <a:rPr lang="en-US" dirty="0"/>
              <a:t> </a:t>
            </a:r>
            <a:r>
              <a:rPr lang="en-US" dirty="0" err="1"/>
              <a:t>clientes</a:t>
            </a:r>
            <a:r>
              <a:rPr lang="en-US" dirty="0"/>
              <a:t> a </a:t>
            </a:r>
            <a:r>
              <a:rPr lang="en-US" dirty="0" err="1"/>
              <a:t>tu</a:t>
            </a:r>
            <a:r>
              <a:rPr lang="en-US" dirty="0"/>
              <a:t> </a:t>
            </a:r>
            <a:r>
              <a:rPr lang="en-US" dirty="0" err="1"/>
              <a:t>negocio</a:t>
            </a:r>
            <a:r>
              <a:rPr lang="en-US" dirty="0"/>
              <a:t> a</a:t>
            </a:r>
            <a:br>
              <a:rPr lang="en-US" dirty="0"/>
            </a:br>
            <a:r>
              <a:rPr lang="en-US" dirty="0" err="1"/>
              <a:t>través</a:t>
            </a:r>
            <a:r>
              <a:rPr lang="en-US" dirty="0"/>
              <a:t> del </a:t>
            </a:r>
            <a:r>
              <a:rPr lang="en-US" dirty="0" err="1"/>
              <a:t>poder</a:t>
            </a:r>
            <a:r>
              <a:rPr lang="en-US" dirty="0"/>
              <a:t> de </a:t>
            </a:r>
            <a:r>
              <a:rPr lang="en-US" dirty="0" err="1"/>
              <a:t>las</a:t>
            </a:r>
            <a:r>
              <a:rPr lang="en-US" dirty="0"/>
              <a:t> Landing Pages ¡Y </a:t>
            </a:r>
            <a:r>
              <a:rPr lang="en-US" dirty="0" err="1"/>
              <a:t>más</a:t>
            </a:r>
            <a:r>
              <a:rPr lang="en-US" dirty="0" smtClean="0"/>
              <a:t>!</a:t>
            </a:r>
            <a:endParaRPr lang="en-US" dirty="0"/>
          </a:p>
        </p:txBody>
      </p:sp>
      <p:sp>
        <p:nvSpPr>
          <p:cNvPr id="2" name="Rectangle 1"/>
          <p:cNvSpPr/>
          <p:nvPr/>
        </p:nvSpPr>
        <p:spPr>
          <a:xfrm>
            <a:off x="542841" y="5848049"/>
            <a:ext cx="4888518" cy="461665"/>
          </a:xfrm>
          <a:prstGeom prst="rect">
            <a:avLst/>
          </a:prstGeom>
        </p:spPr>
        <p:txBody>
          <a:bodyPr wrap="none">
            <a:spAutoFit/>
          </a:bodyPr>
          <a:lstStyle/>
          <a:p>
            <a:r>
              <a:rPr lang="en-US" sz="2400" b="1" dirty="0"/>
              <a:t>http://conversci.com/engagechapter</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7877" y="3380255"/>
            <a:ext cx="3333293" cy="3333293"/>
          </a:xfrm>
          <a:prstGeom prst="rect">
            <a:avLst/>
          </a:prstGeom>
        </p:spPr>
      </p:pic>
    </p:spTree>
    <p:extLst>
      <p:ext uri="{BB962C8B-B14F-4D97-AF65-F5344CB8AC3E}">
        <p14:creationId xmlns:p14="http://schemas.microsoft.com/office/powerpoint/2010/main" val="9130737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135" y="3986596"/>
            <a:ext cx="1719565" cy="2576288"/>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6516" y="1170446"/>
            <a:ext cx="2743201" cy="2498438"/>
          </a:xfrm>
          <a:prstGeom prst="rect">
            <a:avLst/>
          </a:prstGeom>
        </p:spPr>
      </p:pic>
      <p:grpSp>
        <p:nvGrpSpPr>
          <p:cNvPr id="23" name="Group 22"/>
          <p:cNvGrpSpPr/>
          <p:nvPr/>
        </p:nvGrpSpPr>
        <p:grpSpPr>
          <a:xfrm>
            <a:off x="126705" y="1745327"/>
            <a:ext cx="3448231" cy="3765298"/>
            <a:chOff x="0" y="1007390"/>
            <a:chExt cx="3448231" cy="3765298"/>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6400"/>
              <a:ext cx="1719565" cy="2576288"/>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807" y="1007390"/>
              <a:ext cx="2898424" cy="3494868"/>
            </a:xfrm>
            <a:prstGeom prst="rect">
              <a:avLst/>
            </a:prstGeom>
          </p:spPr>
        </p:pic>
      </p:grpSp>
      <p:sp>
        <p:nvSpPr>
          <p:cNvPr id="2" name="Title 1"/>
          <p:cNvSpPr>
            <a:spLocks noGrp="1"/>
          </p:cNvSpPr>
          <p:nvPr>
            <p:ph type="title"/>
          </p:nvPr>
        </p:nvSpPr>
        <p:spPr/>
        <p:txBody>
          <a:bodyPr/>
          <a:lstStyle/>
          <a:p>
            <a:r>
              <a:rPr lang="en-US" dirty="0" smtClean="0"/>
              <a:t>Get </a:t>
            </a:r>
            <a:r>
              <a:rPr lang="en-US" dirty="0" err="1" smtClean="0"/>
              <a:t>Customered</a:t>
            </a:r>
            <a:endParaRPr lang="en-US" dirty="0"/>
          </a:p>
        </p:txBody>
      </p:sp>
      <p:grpSp>
        <p:nvGrpSpPr>
          <p:cNvPr id="5" name="Group 4"/>
          <p:cNvGrpSpPr/>
          <p:nvPr/>
        </p:nvGrpSpPr>
        <p:grpSpPr>
          <a:xfrm>
            <a:off x="3921071" y="3088396"/>
            <a:ext cx="5083444" cy="3693478"/>
            <a:chOff x="3719593" y="3026404"/>
            <a:chExt cx="5083444" cy="3693478"/>
          </a:xfrm>
        </p:grpSpPr>
        <p:sp>
          <p:nvSpPr>
            <p:cNvPr id="17" name="Oval 16"/>
            <p:cNvSpPr/>
            <p:nvPr/>
          </p:nvSpPr>
          <p:spPr>
            <a:xfrm>
              <a:off x="3750588" y="5274735"/>
              <a:ext cx="898902" cy="805912"/>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9593" y="3026404"/>
              <a:ext cx="5083444" cy="3693478"/>
            </a:xfrm>
            <a:prstGeom prst="rect">
              <a:avLst/>
            </a:prstGeom>
          </p:spPr>
        </p:pic>
      </p:grpSp>
    </p:spTree>
    <p:extLst>
      <p:ext uri="{BB962C8B-B14F-4D97-AF65-F5344CB8AC3E}">
        <p14:creationId xmlns:p14="http://schemas.microsoft.com/office/powerpoint/2010/main" val="23338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8219" y="1361223"/>
            <a:ext cx="5673675" cy="4731770"/>
          </a:xfrm>
          <a:prstGeom prst="rect">
            <a:avLst/>
          </a:prstGeom>
        </p:spPr>
      </p:pic>
      <p:sp>
        <p:nvSpPr>
          <p:cNvPr id="3" name="Title 2"/>
          <p:cNvSpPr>
            <a:spLocks noGrp="1"/>
          </p:cNvSpPr>
          <p:nvPr>
            <p:ph type="title"/>
          </p:nvPr>
        </p:nvSpPr>
        <p:spPr/>
        <p:txBody>
          <a:bodyPr/>
          <a:lstStyle/>
          <a:p>
            <a:r>
              <a:rPr lang="en-US" dirty="0" smtClean="0"/>
              <a:t>Know How to Get </a:t>
            </a:r>
            <a:r>
              <a:rPr lang="en-US" dirty="0" err="1" smtClean="0"/>
              <a:t>Customered</a:t>
            </a:r>
            <a:endParaRPr lang="en-US" dirty="0"/>
          </a:p>
        </p:txBody>
      </p:sp>
    </p:spTree>
    <p:extLst>
      <p:ext uri="{BB962C8B-B14F-4D97-AF65-F5344CB8AC3E}">
        <p14:creationId xmlns:p14="http://schemas.microsoft.com/office/powerpoint/2010/main" val="22666866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76200">
          <a:solidFill>
            <a:srgbClr val="FF0000"/>
          </a:solidFill>
          <a:tailEnd type="triangle"/>
        </a:ln>
        <a:effectLst>
          <a:outerShdw blurRad="50800" dist="38100" dir="2700000" algn="tl" rotWithShape="0">
            <a:prstClr val="black">
              <a:alpha val="40000"/>
            </a:prstClr>
          </a:outerShdw>
        </a:effectLst>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Conversion Sciences Black</Template>
  <TotalTime>1871</TotalTime>
  <Words>771</Words>
  <Application>Microsoft Office PowerPoint</Application>
  <PresentationFormat>On-screen Show (4:3)</PresentationFormat>
  <Paragraphs>208</Paragraphs>
  <Slides>77</Slides>
  <Notes>14</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77</vt:i4>
      </vt:variant>
    </vt:vector>
  </HeadingPairs>
  <TitlesOfParts>
    <vt:vector size="89" baseType="lpstr">
      <vt:lpstr>MS PGothic</vt:lpstr>
      <vt:lpstr>Arial</vt:lpstr>
      <vt:lpstr>Arial Black</vt:lpstr>
      <vt:lpstr>Calibri</vt:lpstr>
      <vt:lpstr>Gill Sans</vt:lpstr>
      <vt:lpstr>Museo Sans Rounded 700</vt:lpstr>
      <vt:lpstr>OCR A Std</vt:lpstr>
      <vt:lpstr>Office Theme</vt:lpstr>
      <vt:lpstr>Custom Design</vt:lpstr>
      <vt:lpstr>1_Custom Design</vt:lpstr>
      <vt:lpstr>2_Custom Design</vt:lpstr>
      <vt:lpstr>3_Custom Design</vt:lpstr>
      <vt:lpstr>Getting Customered Improving Your Social Media Conversion Rate</vt:lpstr>
      <vt:lpstr>PowerPoint Presentation</vt:lpstr>
      <vt:lpstr>PowerPoint Presentation</vt:lpstr>
      <vt:lpstr>PowerPoint Presentation</vt:lpstr>
      <vt:lpstr>PowerPoint Presentation</vt:lpstr>
      <vt:lpstr>PowerPoint Presentation</vt:lpstr>
      <vt:lpstr>PowerPoint Presentation</vt:lpstr>
      <vt:lpstr>Get Customered</vt:lpstr>
      <vt:lpstr>Know How to Get Customered</vt:lpstr>
      <vt:lpstr>Charging your social battery</vt:lpstr>
      <vt:lpstr>Tapping Your Social Battery</vt:lpstr>
      <vt:lpstr>Landing Page</vt:lpstr>
      <vt:lpstr>PowerPoint Presentation</vt:lpstr>
      <vt:lpstr>Revenue or Database?</vt:lpstr>
      <vt:lpstr>Why Build a Subscriber List?</vt:lpstr>
      <vt:lpstr>PowerPoint Presentation</vt:lpstr>
      <vt:lpstr>The Recipe for Great Landing Pages</vt:lpstr>
      <vt:lpstr>What do they want?</vt:lpstr>
      <vt:lpstr>What do you want them to do?</vt:lpstr>
      <vt:lpstr>Content Brings Traffic to Your  Landing Pages</vt:lpstr>
      <vt:lpstr>Typical Landing Pages</vt:lpstr>
      <vt:lpstr>Typical Landing Pages</vt:lpstr>
      <vt:lpstr>Typical Landing Pages</vt:lpstr>
      <vt:lpstr>Typical Landing Pages</vt:lpstr>
      <vt:lpstr>Typical Landing Pages</vt:lpstr>
      <vt:lpstr>Typical Landing Pages</vt:lpstr>
      <vt:lpstr>Two Places for Landing Pages</vt:lpstr>
      <vt:lpstr>Most Common Content Landing Page</vt:lpstr>
      <vt:lpstr>Where to Make Offers</vt:lpstr>
      <vt:lpstr>If Nothing Else,  Link Back to Your Selling Site</vt:lpstr>
      <vt:lpstr>Top of Sidebar</vt:lpstr>
      <vt:lpstr>Before Content</vt:lpstr>
      <vt:lpstr>In Content</vt:lpstr>
      <vt:lpstr>After Content</vt:lpstr>
      <vt:lpstr>Start the Sales Process</vt:lpstr>
      <vt:lpstr>Arrival Overlay</vt:lpstr>
      <vt:lpstr>Arrival Overlay</vt:lpstr>
      <vt:lpstr>PowerPoint Presentation</vt:lpstr>
      <vt:lpstr>Scroll-triggered Overlay</vt:lpstr>
      <vt:lpstr>Sticky Overlays</vt:lpstr>
      <vt:lpstr>In Your Mobile Template</vt:lpstr>
      <vt:lpstr>Ditch the Form</vt:lpstr>
      <vt:lpstr>What works best?</vt:lpstr>
      <vt:lpstr>Build Some Trust</vt:lpstr>
      <vt:lpstr>Borrowed Trust and Social Proof</vt:lpstr>
      <vt:lpstr>Proof of Credibility</vt:lpstr>
      <vt:lpstr>Purchase with Trust</vt:lpstr>
      <vt:lpstr>Provide Proof</vt:lpstr>
      <vt:lpstr>Content Provides Proof</vt:lpstr>
      <vt:lpstr>Images Engage Different Social Networks</vt:lpstr>
      <vt:lpstr>Facebook Likes Images</vt:lpstr>
      <vt:lpstr>Pinterest Likes Infographs</vt:lpstr>
      <vt:lpstr>Twitter Likes Audio and Video</vt:lpstr>
      <vt:lpstr>Avoid Abandonment</vt:lpstr>
      <vt:lpstr>PowerPoint Presentation</vt:lpstr>
      <vt:lpstr>PowerPoint Presentation</vt:lpstr>
      <vt:lpstr>PowerPoint Presentation</vt:lpstr>
      <vt:lpstr>How is my network growing?</vt:lpstr>
      <vt:lpstr>Network Growth Looks Healthy</vt:lpstr>
      <vt:lpstr>Network Growth Looks Healthy</vt:lpstr>
      <vt:lpstr>Content Drives Engagement</vt:lpstr>
      <vt:lpstr>PowerPoint Presentation</vt:lpstr>
      <vt:lpstr>PowerPoint Presentation</vt:lpstr>
      <vt:lpstr>PowerPoint Presentation</vt:lpstr>
      <vt:lpstr>Social Visits by Landing Page</vt:lpstr>
      <vt:lpstr>PowerPoint Presentation</vt:lpstr>
      <vt:lpstr>PowerPoint Presentation</vt:lpstr>
      <vt:lpstr>PowerPoint Presentation</vt:lpstr>
      <vt:lpstr>PowerPoint Presentation</vt:lpstr>
      <vt:lpstr>PowerPoint Presentation</vt:lpstr>
      <vt:lpstr>Homing Beacons</vt:lpstr>
      <vt:lpstr>Mission Control</vt:lpstr>
      <vt:lpstr>PowerPoint Presentation</vt:lpstr>
      <vt:lpstr>1. Come up with an Offer that appeals to these visitors (who aren’t looking for books necessarily)</vt:lpstr>
      <vt:lpstr>2. Create a Landing Page that Keeps the promise and gets them to take action.</vt:lpstr>
      <vt:lpstr>3. Create a link using a URL Shortener so I can track the clicks.</vt:lpstr>
      <vt:lpstr>Capítulo Gratis en Español</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Website Formulas</dc:title>
  <dc:creator>Brian Massey</dc:creator>
  <cp:lastModifiedBy>Michele Koenig</cp:lastModifiedBy>
  <cp:revision>90</cp:revision>
  <dcterms:created xsi:type="dcterms:W3CDTF">2013-10-25T18:22:20Z</dcterms:created>
  <dcterms:modified xsi:type="dcterms:W3CDTF">2014-03-03T15:16:42Z</dcterms:modified>
</cp:coreProperties>
</file>